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56" r:id="rId2"/>
    <p:sldId id="257" r:id="rId3"/>
    <p:sldId id="262" r:id="rId4"/>
    <p:sldId id="260" r:id="rId5"/>
    <p:sldId id="309" r:id="rId6"/>
    <p:sldId id="318" r:id="rId7"/>
    <p:sldId id="303" r:id="rId8"/>
    <p:sldId id="310" r:id="rId9"/>
    <p:sldId id="320" r:id="rId10"/>
    <p:sldId id="311" r:id="rId11"/>
    <p:sldId id="315" r:id="rId12"/>
    <p:sldId id="317" r:id="rId13"/>
    <p:sldId id="316" r:id="rId14"/>
    <p:sldId id="259" r:id="rId15"/>
    <p:sldId id="319" r:id="rId16"/>
    <p:sldId id="321" r:id="rId17"/>
    <p:sldId id="312" r:id="rId18"/>
    <p:sldId id="273"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 userDrawn="1">
          <p15:clr>
            <a:srgbClr val="A4A3A4"/>
          </p15:clr>
        </p15:guide>
        <p15:guide id="2" pos="1202" userDrawn="1">
          <p15:clr>
            <a:srgbClr val="A4A3A4"/>
          </p15:clr>
        </p15:guide>
        <p15:guide id="3" pos="5602" userDrawn="1">
          <p15:clr>
            <a:srgbClr val="A4A3A4"/>
          </p15:clr>
        </p15:guide>
        <p15:guide id="5" orient="horz" pos="31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B34"/>
    <a:srgbClr val="FFD53B"/>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3E3DE-A582-4523-96C1-A43D76809AAC}" v="44" dt="2019-05-27T09:27:40.331"/>
    <p1510:client id="{8B571CD7-F0BC-43F2-9293-0D8E41993EE2}" v="179" dt="2019-05-27T09:12:47.043"/>
    <p1510:client id="{D17D6E2A-256D-4E9F-87D9-7137B07BA4A9}" v="712" dt="2019-05-27T11:44:37.216"/>
    <p1510:client id="{DAA77393-8A40-4525-9ED0-16E19BDE0F7C}" v="3" dt="2019-05-27T08:57:33.814"/>
    <p1510:client id="{DD8ADC57-6497-4E93-AC1E-68D139060400}" v="170" dt="2019-05-27T10:16:19.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20" autoAdjust="0"/>
  </p:normalViewPr>
  <p:slideViewPr>
    <p:cSldViewPr snapToGrid="0">
      <p:cViewPr varScale="1">
        <p:scale>
          <a:sx n="111" d="100"/>
          <a:sy n="111" d="100"/>
        </p:scale>
        <p:origin x="562" y="82"/>
      </p:cViewPr>
      <p:guideLst>
        <p:guide orient="horz" pos="55"/>
        <p:guide pos="1202"/>
        <p:guide pos="5602"/>
        <p:guide orient="horz" pos="3162"/>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C3A23-B8CE-461F-9E53-9167D66CC50D}" type="datetimeFigureOut">
              <a:rPr lang="zh-TW" altLang="en-US" smtClean="0"/>
              <a:t>2019/5/29</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4D9C3B-83B6-42D9-BB22-5F8BF22AA2DA}" type="slidenum">
              <a:rPr lang="zh-TW" altLang="en-US" smtClean="0"/>
              <a:t>‹#›</a:t>
            </a:fld>
            <a:endParaRPr lang="zh-TW" altLang="en-US"/>
          </a:p>
        </p:txBody>
      </p:sp>
    </p:spTree>
    <p:extLst>
      <p:ext uri="{BB962C8B-B14F-4D97-AF65-F5344CB8AC3E}">
        <p14:creationId xmlns:p14="http://schemas.microsoft.com/office/powerpoint/2010/main" val="6169840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59322-6C85-4127-9E81-7F8BF0D70E1A}" type="datetimeFigureOut">
              <a:rPr lang="zh-CN" altLang="en-US" smtClean="0"/>
              <a:t>2019/5/29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A76D6-C0AA-410F-9DDC-526F0CB07C6D}" type="slidenum">
              <a:rPr lang="zh-CN" altLang="en-US" smtClean="0"/>
              <a:t>‹#›</a:t>
            </a:fld>
            <a:endParaRPr lang="zh-CN" altLang="en-US"/>
          </a:p>
        </p:txBody>
      </p:sp>
    </p:spTree>
    <p:extLst>
      <p:ext uri="{BB962C8B-B14F-4D97-AF65-F5344CB8AC3E}">
        <p14:creationId xmlns:p14="http://schemas.microsoft.com/office/powerpoint/2010/main" val="14521849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1" i="0" u="none" strike="noStrike" kern="1200" dirty="0" smtClean="0">
                <a:solidFill>
                  <a:schemeClr val="tx1"/>
                </a:solidFill>
                <a:effectLst/>
                <a:latin typeface="+mn-lt"/>
                <a:ea typeface="+mn-ea"/>
                <a:cs typeface="+mn-cs"/>
              </a:rPr>
              <a:t>開頭 </a:t>
            </a:r>
            <a:r>
              <a:rPr lang="en-US" altLang="zh-TW" sz="1200" b="1" i="0" u="none" strike="noStrike" kern="1200" dirty="0" smtClean="0">
                <a:solidFill>
                  <a:schemeClr val="tx1"/>
                </a:solidFill>
                <a:effectLst/>
                <a:latin typeface="+mn-lt"/>
                <a:ea typeface="+mn-ea"/>
                <a:cs typeface="+mn-cs"/>
              </a:rPr>
              <a:t>:</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各位評審好，我們的主題是隱私衝擊自動化分析工具，指導老師為查 </a:t>
            </a:r>
            <a:endParaRPr lang="zh-TW" altLang="en-US" b="0" dirty="0" smtClean="0">
              <a:effectLst/>
            </a:endParaRPr>
          </a:p>
          <a:p>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2AEA76D6-C0AA-410F-9DDC-526F0CB07C6D}" type="slidenum">
              <a:rPr lang="zh-CN" altLang="en-US" smtClean="0"/>
              <a:t>1</a:t>
            </a:fld>
            <a:endParaRPr lang="zh-CN" altLang="en-US"/>
          </a:p>
        </p:txBody>
      </p:sp>
    </p:spTree>
    <p:extLst>
      <p:ext uri="{BB962C8B-B14F-4D97-AF65-F5344CB8AC3E}">
        <p14:creationId xmlns:p14="http://schemas.microsoft.com/office/powerpoint/2010/main" val="395043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ltLang="en-US" sz="1200" b="0" i="0" u="none" strike="noStrike" kern="1200" dirty="0" smtClean="0">
                <a:solidFill>
                  <a:schemeClr val="tx1"/>
                </a:solidFill>
                <a:effectLst/>
                <a:latin typeface="+mn-lt"/>
                <a:ea typeface="+mn-ea"/>
                <a:cs typeface="+mn-cs"/>
              </a:rPr>
              <a:t>▼依照所填寫的風險項目自動化輸出風險圖，以每一隱私資料為單位，橫軸為事件發生可能性，縱軸為事件發生嚴重性，格子內的數字為此同一風險數值的所有事件的加總筆數，點擊則可看詳細內容。</a:t>
            </a:r>
            <a:endParaRPr lang="zh-TW" altLang="en-US" b="0" dirty="0" smtClean="0">
              <a:effectLst/>
            </a:endParaRPr>
          </a:p>
        </p:txBody>
      </p:sp>
      <p:sp>
        <p:nvSpPr>
          <p:cNvPr id="4" name="Slide Number Placeholder 3"/>
          <p:cNvSpPr>
            <a:spLocks noGrp="1"/>
          </p:cNvSpPr>
          <p:nvPr>
            <p:ph type="sldNum" sz="quarter" idx="5"/>
          </p:nvPr>
        </p:nvSpPr>
        <p:spPr/>
        <p:txBody>
          <a:bodyPr/>
          <a:lstStyle/>
          <a:p>
            <a:fld id="{2AEA76D6-C0AA-410F-9DDC-526F0CB07C6D}" type="slidenum">
              <a:rPr lang="zh-CN" altLang="en-US" smtClean="0"/>
              <a:t>13</a:t>
            </a:fld>
            <a:endParaRPr lang="zh-CN" altLang="en-US"/>
          </a:p>
        </p:txBody>
      </p:sp>
    </p:spTree>
    <p:extLst>
      <p:ext uri="{BB962C8B-B14F-4D97-AF65-F5344CB8AC3E}">
        <p14:creationId xmlns:p14="http://schemas.microsoft.com/office/powerpoint/2010/main" val="962713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EA76D6-C0AA-410F-9DDC-526F0CB07C6D}" type="slidenum">
              <a:rPr lang="zh-CN" altLang="en-US" smtClean="0"/>
              <a:t>14</a:t>
            </a:fld>
            <a:endParaRPr lang="zh-CN" altLang="en-US"/>
          </a:p>
        </p:txBody>
      </p:sp>
    </p:spTree>
    <p:extLst>
      <p:ext uri="{BB962C8B-B14F-4D97-AF65-F5344CB8AC3E}">
        <p14:creationId xmlns:p14="http://schemas.microsoft.com/office/powerpoint/2010/main" val="461878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ltLang="en-US" sz="1200" b="0" i="0" u="none" strike="noStrike" kern="1200" dirty="0" smtClean="0">
                <a:solidFill>
                  <a:schemeClr val="tx1"/>
                </a:solidFill>
                <a:effectLst/>
                <a:latin typeface="+mn-lt"/>
                <a:ea typeface="+mn-ea"/>
                <a:cs typeface="+mn-cs"/>
              </a:rPr>
              <a:t>我們有準備一個實際例子來實作我們的工具，</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情境是知名行李箱品牌</a:t>
            </a:r>
            <a:r>
              <a:rPr lang="en-US" altLang="zh-TW" sz="1200" b="0" i="0" u="none" strike="noStrike" kern="1200" dirty="0" smtClean="0">
                <a:solidFill>
                  <a:schemeClr val="tx1"/>
                </a:solidFill>
                <a:effectLst/>
                <a:latin typeface="+mn-lt"/>
                <a:ea typeface="+mn-ea"/>
                <a:cs typeface="+mn-cs"/>
              </a:rPr>
              <a:t>RIMOWA</a:t>
            </a:r>
            <a:r>
              <a:rPr lang="zh-TW" altLang="en-US" sz="1200" b="0" i="0" u="none" strike="noStrike" kern="1200" dirty="0" smtClean="0">
                <a:solidFill>
                  <a:schemeClr val="tx1"/>
                </a:solidFill>
                <a:effectLst/>
                <a:latin typeface="+mn-lt"/>
                <a:ea typeface="+mn-ea"/>
                <a:cs typeface="+mn-cs"/>
              </a:rPr>
              <a:t>與長榮航空推出的智慧行李箱，以無線傳輸技術將航空</a:t>
            </a:r>
            <a:r>
              <a:rPr lang="en-US" altLang="zh-TW" sz="1200" b="0" i="0" u="none" strike="noStrike" kern="1200" dirty="0" smtClean="0">
                <a:solidFill>
                  <a:schemeClr val="tx1"/>
                </a:solidFill>
                <a:effectLst/>
                <a:latin typeface="+mn-lt"/>
                <a:ea typeface="+mn-ea"/>
                <a:cs typeface="+mn-cs"/>
              </a:rPr>
              <a:t>APP</a:t>
            </a:r>
            <a:r>
              <a:rPr lang="zh-TW" altLang="en-US" sz="1200" b="0" i="0" u="none" strike="noStrike" kern="1200" dirty="0" smtClean="0">
                <a:solidFill>
                  <a:schemeClr val="tx1"/>
                </a:solidFill>
                <a:effectLst/>
                <a:latin typeface="+mn-lt"/>
                <a:ea typeface="+mn-ea"/>
                <a:cs typeface="+mn-cs"/>
              </a:rPr>
              <a:t>中的登機資訊，傳送至電子標籤並顯示出行李憑證，縮減登機時間。</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當</a:t>
            </a:r>
            <a:r>
              <a:rPr lang="en-US" altLang="zh-TW" sz="1200" b="0" i="0" u="none" strike="noStrike" kern="1200" dirty="0" smtClean="0">
                <a:solidFill>
                  <a:schemeClr val="tx1"/>
                </a:solidFill>
                <a:effectLst/>
                <a:latin typeface="+mn-lt"/>
                <a:ea typeface="+mn-ea"/>
                <a:cs typeface="+mn-cs"/>
              </a:rPr>
              <a:t>RIMOWA</a:t>
            </a:r>
            <a:r>
              <a:rPr lang="zh-TW" altLang="en-US" sz="1200" b="0" i="0" u="none" strike="noStrike" kern="1200" dirty="0" smtClean="0">
                <a:solidFill>
                  <a:schemeClr val="tx1"/>
                </a:solidFill>
                <a:effectLst/>
                <a:latin typeface="+mn-lt"/>
                <a:ea typeface="+mn-ea"/>
                <a:cs typeface="+mn-cs"/>
              </a:rPr>
              <a:t>要推出此智慧行李箱時，企業內部的資料保護官分析後得知會處理到歐盟公民的個人資料，因此需要進行</a:t>
            </a:r>
            <a:r>
              <a:rPr lang="en-US" altLang="zh-TW" sz="1200" b="0" i="0" u="none" strike="noStrike" kern="1200" dirty="0" smtClean="0">
                <a:solidFill>
                  <a:schemeClr val="tx1"/>
                </a:solidFill>
                <a:effectLst/>
                <a:latin typeface="+mn-lt"/>
                <a:ea typeface="+mn-ea"/>
                <a:cs typeface="+mn-cs"/>
              </a:rPr>
              <a:t>DPIA</a:t>
            </a:r>
            <a:r>
              <a:rPr lang="zh-TW" altLang="en-US" sz="1200" b="0" i="0" u="none" strike="noStrike" kern="1200" dirty="0" smtClean="0">
                <a:solidFill>
                  <a:schemeClr val="tx1"/>
                </a:solidFill>
                <a:effectLst/>
                <a:latin typeface="+mn-lt"/>
                <a:ea typeface="+mn-ea"/>
                <a:cs typeface="+mn-cs"/>
              </a:rPr>
              <a:t>檢測，那麼以下為模擬透過我們專題的隱私衝擊自動化分析工具製作的</a:t>
            </a:r>
            <a:r>
              <a:rPr lang="en-US" altLang="zh-TW" sz="1200" b="0" i="0" u="none" strike="noStrike" kern="1200" dirty="0" smtClean="0">
                <a:solidFill>
                  <a:schemeClr val="tx1"/>
                </a:solidFill>
                <a:effectLst/>
                <a:latin typeface="+mn-lt"/>
                <a:ea typeface="+mn-ea"/>
                <a:cs typeface="+mn-cs"/>
              </a:rPr>
              <a:t>DEMO</a:t>
            </a:r>
            <a:r>
              <a:rPr lang="zh-TW" altLang="en-US" sz="1200" b="0" i="0" u="none" strike="noStrike" kern="1200" dirty="0" smtClean="0">
                <a:solidFill>
                  <a:schemeClr val="tx1"/>
                </a:solidFill>
                <a:effectLst/>
                <a:latin typeface="+mn-lt"/>
                <a:ea typeface="+mn-ea"/>
                <a:cs typeface="+mn-cs"/>
              </a:rPr>
              <a:t>影片</a:t>
            </a:r>
            <a:endParaRPr lang="zh-TW" altLang="en-US" b="0" dirty="0" smtClean="0">
              <a:effectLst/>
            </a:endParaRPr>
          </a:p>
          <a:p>
            <a:r>
              <a:rPr lang="zh-TW" altLang="en-US" dirty="0" smtClean="0"/>
              <a:t/>
            </a:r>
            <a:br>
              <a:rPr lang="zh-TW" altLang="en-US" dirty="0" smtClean="0"/>
            </a:br>
            <a:endParaRPr lang="en-US" dirty="0">
              <a:cs typeface="Calibri"/>
            </a:endParaRPr>
          </a:p>
        </p:txBody>
      </p:sp>
      <p:sp>
        <p:nvSpPr>
          <p:cNvPr id="4" name="Slide Number Placeholder 3"/>
          <p:cNvSpPr>
            <a:spLocks noGrp="1"/>
          </p:cNvSpPr>
          <p:nvPr>
            <p:ph type="sldNum" sz="quarter" idx="5"/>
          </p:nvPr>
        </p:nvSpPr>
        <p:spPr/>
        <p:txBody>
          <a:bodyPr/>
          <a:lstStyle/>
          <a:p>
            <a:fld id="{2AEA76D6-C0AA-410F-9DDC-526F0CB07C6D}" type="slidenum">
              <a:rPr lang="zh-CN" altLang="en-US" smtClean="0"/>
              <a:t>15</a:t>
            </a:fld>
            <a:endParaRPr lang="zh-CN" altLang="en-US"/>
          </a:p>
        </p:txBody>
      </p:sp>
    </p:spTree>
    <p:extLst>
      <p:ext uri="{BB962C8B-B14F-4D97-AF65-F5344CB8AC3E}">
        <p14:creationId xmlns:p14="http://schemas.microsoft.com/office/powerpoint/2010/main" val="288962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EA76D6-C0AA-410F-9DDC-526F0CB07C6D}" type="slidenum">
              <a:rPr lang="zh-CN" altLang="en-US" smtClean="0"/>
              <a:t>16</a:t>
            </a:fld>
            <a:endParaRPr lang="zh-CN" altLang="en-US"/>
          </a:p>
        </p:txBody>
      </p:sp>
    </p:spTree>
    <p:extLst>
      <p:ext uri="{BB962C8B-B14F-4D97-AF65-F5344CB8AC3E}">
        <p14:creationId xmlns:p14="http://schemas.microsoft.com/office/powerpoint/2010/main" val="1812967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1" i="0" u="none" strike="noStrike" kern="1200" dirty="0" smtClean="0">
                <a:solidFill>
                  <a:schemeClr val="tx1"/>
                </a:solidFill>
                <a:effectLst/>
                <a:latin typeface="+mn-lt"/>
                <a:ea typeface="+mn-ea"/>
                <a:cs typeface="+mn-cs"/>
              </a:rPr>
              <a:t>目錄</a:t>
            </a:r>
            <a:r>
              <a:rPr lang="en-US" altLang="zh-TW" sz="1200" b="1" i="0" u="none" strike="noStrike" kern="1200" dirty="0" smtClean="0">
                <a:solidFill>
                  <a:schemeClr val="tx1"/>
                </a:solidFill>
                <a:effectLst/>
                <a:latin typeface="+mn-lt"/>
                <a:ea typeface="+mn-ea"/>
                <a:cs typeface="+mn-cs"/>
              </a:rPr>
              <a:t>:</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▼這是我們的報告目錄</a:t>
            </a:r>
            <a:endParaRPr lang="zh-TW" altLang="en-US" b="0" dirty="0" smtClean="0">
              <a:effectLst/>
            </a:endParaRPr>
          </a:p>
          <a:p>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2AEA76D6-C0AA-410F-9DDC-526F0CB07C6D}" type="slidenum">
              <a:rPr lang="zh-CN" altLang="en-US" smtClean="0"/>
              <a:t>2</a:t>
            </a:fld>
            <a:endParaRPr lang="zh-CN" altLang="en-US"/>
          </a:p>
        </p:txBody>
      </p:sp>
    </p:spTree>
    <p:extLst>
      <p:ext uri="{BB962C8B-B14F-4D97-AF65-F5344CB8AC3E}">
        <p14:creationId xmlns:p14="http://schemas.microsoft.com/office/powerpoint/2010/main" val="800037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1" i="0" u="none" strike="noStrike" kern="1200" dirty="0" smtClean="0">
                <a:solidFill>
                  <a:schemeClr val="tx1"/>
                </a:solidFill>
                <a:effectLst/>
                <a:latin typeface="+mn-lt"/>
                <a:ea typeface="+mn-ea"/>
                <a:cs typeface="+mn-cs"/>
              </a:rPr>
              <a:t>研究動機</a:t>
            </a:r>
            <a:r>
              <a:rPr lang="en-US" altLang="zh-TW" sz="1200" b="1" i="0" u="none" strike="noStrike" kern="1200" dirty="0" smtClean="0">
                <a:solidFill>
                  <a:schemeClr val="tx1"/>
                </a:solidFill>
                <a:effectLst/>
                <a:latin typeface="+mn-lt"/>
                <a:ea typeface="+mn-ea"/>
                <a:cs typeface="+mn-cs"/>
              </a:rPr>
              <a:t>:</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▼主要是因應歐盟實施</a:t>
            </a:r>
            <a:r>
              <a:rPr lang="en-US" altLang="zh-TW" sz="1200" b="0" i="0" u="none" strike="noStrike" kern="1200" dirty="0" smtClean="0">
                <a:solidFill>
                  <a:schemeClr val="tx1"/>
                </a:solidFill>
                <a:effectLst/>
                <a:latin typeface="+mn-lt"/>
                <a:ea typeface="+mn-ea"/>
                <a:cs typeface="+mn-cs"/>
              </a:rPr>
              <a:t>GDPR</a:t>
            </a:r>
            <a:r>
              <a:rPr lang="zh-TW" altLang="en-US" sz="1200" b="0" i="0" u="none" strike="noStrike" kern="1200" dirty="0" smtClean="0">
                <a:solidFill>
                  <a:schemeClr val="tx1"/>
                </a:solidFill>
                <a:effectLst/>
                <a:latin typeface="+mn-lt"/>
                <a:ea typeface="+mn-ea"/>
                <a:cs typeface="+mn-cs"/>
              </a:rPr>
              <a:t>而製作</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▼此條款在</a:t>
            </a:r>
            <a:r>
              <a:rPr lang="en-US" altLang="zh-TW" sz="1200" b="0" i="0" u="none" strike="noStrike" kern="1200" dirty="0" smtClean="0">
                <a:solidFill>
                  <a:schemeClr val="tx1"/>
                </a:solidFill>
                <a:effectLst/>
                <a:latin typeface="+mn-lt"/>
                <a:ea typeface="+mn-ea"/>
                <a:cs typeface="+mn-cs"/>
              </a:rPr>
              <a:t>2016</a:t>
            </a:r>
            <a:r>
              <a:rPr lang="zh-TW" altLang="en-US" sz="1200" b="0" i="0" u="none" strike="noStrike" kern="1200" dirty="0" smtClean="0">
                <a:solidFill>
                  <a:schemeClr val="tx1"/>
                </a:solidFill>
                <a:effectLst/>
                <a:latin typeface="+mn-lt"/>
                <a:ea typeface="+mn-ea"/>
                <a:cs typeface="+mn-cs"/>
              </a:rPr>
              <a:t>年</a:t>
            </a:r>
            <a:r>
              <a:rPr lang="en-US" altLang="zh-TW" sz="1200" b="0" i="0" u="none" strike="noStrike" kern="1200" dirty="0" smtClean="0">
                <a:solidFill>
                  <a:schemeClr val="tx1"/>
                </a:solidFill>
                <a:effectLst/>
                <a:latin typeface="+mn-lt"/>
                <a:ea typeface="+mn-ea"/>
                <a:cs typeface="+mn-cs"/>
              </a:rPr>
              <a:t>4</a:t>
            </a:r>
            <a:r>
              <a:rPr lang="zh-TW" altLang="en-US" sz="1200" b="0" i="0" u="none" strike="noStrike" kern="1200" dirty="0" smtClean="0">
                <a:solidFill>
                  <a:schemeClr val="tx1"/>
                </a:solidFill>
                <a:effectLst/>
                <a:latin typeface="+mn-lt"/>
                <a:ea typeface="+mn-ea"/>
                <a:cs typeface="+mn-cs"/>
              </a:rPr>
              <a:t>月</a:t>
            </a:r>
            <a:r>
              <a:rPr lang="en-US" altLang="zh-TW" sz="1200" b="0" i="0" u="none" strike="noStrike" kern="1200" dirty="0" smtClean="0">
                <a:solidFill>
                  <a:schemeClr val="tx1"/>
                </a:solidFill>
                <a:effectLst/>
                <a:latin typeface="+mn-lt"/>
                <a:ea typeface="+mn-ea"/>
                <a:cs typeface="+mn-cs"/>
              </a:rPr>
              <a:t>27</a:t>
            </a:r>
            <a:r>
              <a:rPr lang="zh-TW" altLang="en-US" sz="1200" b="0" i="0" u="none" strike="noStrike" kern="1200" dirty="0" smtClean="0">
                <a:solidFill>
                  <a:schemeClr val="tx1"/>
                </a:solidFill>
                <a:effectLst/>
                <a:latin typeface="+mn-lt"/>
                <a:ea typeface="+mn-ea"/>
                <a:cs typeface="+mn-cs"/>
              </a:rPr>
              <a:t>日通過，並於</a:t>
            </a:r>
            <a:r>
              <a:rPr lang="en-US" altLang="zh-TW" sz="1200" b="0" i="0" u="none" strike="noStrike" kern="1200" dirty="0" smtClean="0">
                <a:solidFill>
                  <a:schemeClr val="tx1"/>
                </a:solidFill>
                <a:effectLst/>
                <a:latin typeface="+mn-lt"/>
                <a:ea typeface="+mn-ea"/>
                <a:cs typeface="+mn-cs"/>
              </a:rPr>
              <a:t>2018</a:t>
            </a:r>
            <a:r>
              <a:rPr lang="zh-TW" altLang="en-US" sz="1200" b="0" i="0" u="none" strike="noStrike" kern="1200" dirty="0" smtClean="0">
                <a:solidFill>
                  <a:schemeClr val="tx1"/>
                </a:solidFill>
                <a:effectLst/>
                <a:latin typeface="+mn-lt"/>
                <a:ea typeface="+mn-ea"/>
                <a:cs typeface="+mn-cs"/>
              </a:rPr>
              <a:t>年</a:t>
            </a:r>
            <a:r>
              <a:rPr lang="en-US" altLang="zh-TW" sz="1200" b="0" i="0" u="none" strike="noStrike" kern="1200" dirty="0" smtClean="0">
                <a:solidFill>
                  <a:schemeClr val="tx1"/>
                </a:solidFill>
                <a:effectLst/>
                <a:latin typeface="+mn-lt"/>
                <a:ea typeface="+mn-ea"/>
                <a:cs typeface="+mn-cs"/>
              </a:rPr>
              <a:t>5</a:t>
            </a:r>
            <a:r>
              <a:rPr lang="zh-TW" altLang="en-US" sz="1200" b="0" i="0" u="none" strike="noStrike" kern="1200" dirty="0" smtClean="0">
                <a:solidFill>
                  <a:schemeClr val="tx1"/>
                </a:solidFill>
                <a:effectLst/>
                <a:latin typeface="+mn-lt"/>
                <a:ea typeface="+mn-ea"/>
                <a:cs typeface="+mn-cs"/>
              </a:rPr>
              <a:t>月</a:t>
            </a:r>
            <a:r>
              <a:rPr lang="en-US" altLang="zh-TW" sz="1200" b="0" i="0" u="none" strike="noStrike" kern="1200" dirty="0" smtClean="0">
                <a:solidFill>
                  <a:schemeClr val="tx1"/>
                </a:solidFill>
                <a:effectLst/>
                <a:latin typeface="+mn-lt"/>
                <a:ea typeface="+mn-ea"/>
                <a:cs typeface="+mn-cs"/>
              </a:rPr>
              <a:t>25</a:t>
            </a:r>
            <a:r>
              <a:rPr lang="zh-TW" altLang="en-US" sz="1200" b="0" i="0" u="none" strike="noStrike" kern="1200" dirty="0" smtClean="0">
                <a:solidFill>
                  <a:schemeClr val="tx1"/>
                </a:solidFill>
                <a:effectLst/>
                <a:latin typeface="+mn-lt"/>
                <a:ea typeface="+mn-ea"/>
                <a:cs typeface="+mn-cs"/>
              </a:rPr>
              <a:t>日要求強制執行</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▼其中第</a:t>
            </a:r>
            <a:r>
              <a:rPr lang="en-US" altLang="zh-TW" sz="1200" b="0" i="0" u="none" strike="noStrike" kern="1200" dirty="0" smtClean="0">
                <a:solidFill>
                  <a:schemeClr val="tx1"/>
                </a:solidFill>
                <a:effectLst/>
                <a:latin typeface="+mn-lt"/>
                <a:ea typeface="+mn-ea"/>
                <a:cs typeface="+mn-cs"/>
              </a:rPr>
              <a:t>35</a:t>
            </a:r>
            <a:r>
              <a:rPr lang="zh-TW" altLang="en-US" sz="1200" b="0" i="0" u="none" strike="noStrike" kern="1200" dirty="0" smtClean="0">
                <a:solidFill>
                  <a:schemeClr val="tx1"/>
                </a:solidFill>
                <a:effectLst/>
                <a:latin typeface="+mn-lt"/>
                <a:ea typeface="+mn-ea"/>
                <a:cs typeface="+mn-cs"/>
              </a:rPr>
              <a:t>條要求企業應執行</a:t>
            </a:r>
            <a:r>
              <a:rPr lang="en-US" altLang="zh-TW" sz="1200" b="0" i="0" u="none" strike="noStrike" kern="1200" dirty="0" smtClean="0">
                <a:solidFill>
                  <a:schemeClr val="tx1"/>
                </a:solidFill>
                <a:effectLst/>
                <a:latin typeface="+mn-lt"/>
                <a:ea typeface="+mn-ea"/>
                <a:cs typeface="+mn-cs"/>
              </a:rPr>
              <a:t>DPIA</a:t>
            </a:r>
            <a:r>
              <a:rPr lang="zh-TW" altLang="en-US" sz="1200" b="0" i="0" u="none" strike="noStrike" kern="1200" dirty="0" smtClean="0">
                <a:solidFill>
                  <a:schemeClr val="tx1"/>
                </a:solidFill>
                <a:effectLst/>
                <a:latin typeface="+mn-lt"/>
                <a:ea typeface="+mn-ea"/>
                <a:cs typeface="+mn-cs"/>
              </a:rPr>
              <a:t>，第</a:t>
            </a:r>
            <a:r>
              <a:rPr lang="en-US" altLang="zh-TW" sz="1200" b="0" i="0" u="none" strike="noStrike" kern="1200" dirty="0" smtClean="0">
                <a:solidFill>
                  <a:schemeClr val="tx1"/>
                </a:solidFill>
                <a:effectLst/>
                <a:latin typeface="+mn-lt"/>
                <a:ea typeface="+mn-ea"/>
                <a:cs typeface="+mn-cs"/>
              </a:rPr>
              <a:t>32</a:t>
            </a:r>
            <a:r>
              <a:rPr lang="zh-TW" altLang="en-US" sz="1200" b="0" i="0" u="none" strike="noStrike" kern="1200" dirty="0" smtClean="0">
                <a:solidFill>
                  <a:schemeClr val="tx1"/>
                </a:solidFill>
                <a:effectLst/>
                <a:latin typeface="+mn-lt"/>
                <a:ea typeface="+mn-ea"/>
                <a:cs typeface="+mn-cs"/>
              </a:rPr>
              <a:t>條則強調要針對風險進行評估，</a:t>
            </a:r>
            <a:endParaRPr lang="en-US" altLang="zh-TW" sz="1200" b="0" i="0" u="none" strike="noStrike" kern="1200" dirty="0" smtClean="0">
              <a:solidFill>
                <a:schemeClr val="tx1"/>
              </a:solidFill>
              <a:effectLst/>
              <a:latin typeface="+mn-lt"/>
              <a:ea typeface="+mn-ea"/>
              <a:cs typeface="+mn-cs"/>
            </a:endParaRPr>
          </a:p>
          <a:p>
            <a:pPr rtl="0"/>
            <a:r>
              <a:rPr lang="zh-TW" altLang="en-US" sz="1200" b="0" i="0" u="none" strike="noStrike" kern="1200" dirty="0" smtClean="0">
                <a:solidFill>
                  <a:schemeClr val="tx1"/>
                </a:solidFill>
                <a:effectLst/>
                <a:latin typeface="+mn-lt"/>
                <a:ea typeface="+mn-ea"/>
                <a:cs typeface="+mn-cs"/>
              </a:rPr>
              <a:t>這兩條條款皆明確規範企業應執行</a:t>
            </a:r>
            <a:r>
              <a:rPr lang="en-US" altLang="zh-TW" sz="1200" b="0" i="0" u="none" strike="noStrike" kern="1200" dirty="0" smtClean="0">
                <a:solidFill>
                  <a:schemeClr val="tx1"/>
                </a:solidFill>
                <a:effectLst/>
                <a:latin typeface="+mn-lt"/>
                <a:ea typeface="+mn-ea"/>
                <a:cs typeface="+mn-cs"/>
              </a:rPr>
              <a:t>DPIA</a:t>
            </a:r>
            <a:r>
              <a:rPr lang="zh-TW" altLang="en-US" sz="1200" b="0" i="0" u="none" strike="noStrike" kern="1200" dirty="0" smtClean="0">
                <a:solidFill>
                  <a:schemeClr val="tx1"/>
                </a:solidFill>
                <a:effectLst/>
                <a:latin typeface="+mn-lt"/>
                <a:ea typeface="+mn-ea"/>
                <a:cs typeface="+mn-cs"/>
              </a:rPr>
              <a:t>檢測，評估處理個人隱私資料的風險，以符合</a:t>
            </a:r>
            <a:r>
              <a:rPr lang="en-US" altLang="zh-TW" sz="1200" b="0" i="0" u="none" strike="noStrike" kern="1200" dirty="0" smtClean="0">
                <a:solidFill>
                  <a:schemeClr val="tx1"/>
                </a:solidFill>
                <a:effectLst/>
                <a:latin typeface="+mn-lt"/>
                <a:ea typeface="+mn-ea"/>
                <a:cs typeface="+mn-cs"/>
              </a:rPr>
              <a:t>GDPR</a:t>
            </a:r>
            <a:r>
              <a:rPr lang="zh-TW" altLang="en-US" sz="1200" b="0" i="0" u="none" strike="noStrike" kern="1200" dirty="0" smtClean="0">
                <a:solidFill>
                  <a:schemeClr val="tx1"/>
                </a:solidFill>
                <a:effectLst/>
                <a:latin typeface="+mn-lt"/>
                <a:ea typeface="+mn-ea"/>
                <a:cs typeface="+mn-cs"/>
              </a:rPr>
              <a:t>，</a:t>
            </a:r>
            <a:endParaRPr lang="en-US" altLang="zh-TW" sz="1200" b="0" i="0" u="none" strike="noStrike" kern="1200" dirty="0" smtClean="0">
              <a:solidFill>
                <a:schemeClr val="tx1"/>
              </a:solidFill>
              <a:effectLst/>
              <a:latin typeface="+mn-lt"/>
              <a:ea typeface="+mn-ea"/>
              <a:cs typeface="+mn-cs"/>
            </a:endParaRPr>
          </a:p>
          <a:p>
            <a:pPr rtl="0"/>
            <a:r>
              <a:rPr lang="zh-TW" altLang="en-US" sz="1200" b="0" i="0" u="none" strike="noStrike" kern="1200" dirty="0" smtClean="0">
                <a:solidFill>
                  <a:schemeClr val="tx1"/>
                </a:solidFill>
                <a:effectLst/>
                <a:latin typeface="+mn-lt"/>
                <a:ea typeface="+mn-ea"/>
                <a:cs typeface="+mn-cs"/>
              </a:rPr>
              <a:t>我們是想要作個人隱私保護的工具，剛好</a:t>
            </a:r>
            <a:r>
              <a:rPr lang="en-US" altLang="zh-TW" sz="1200" b="0" i="0" u="none" strike="noStrike" kern="1200" dirty="0" smtClean="0">
                <a:solidFill>
                  <a:schemeClr val="tx1"/>
                </a:solidFill>
                <a:effectLst/>
                <a:latin typeface="+mn-lt"/>
                <a:ea typeface="+mn-ea"/>
                <a:cs typeface="+mn-cs"/>
              </a:rPr>
              <a:t>GDPR</a:t>
            </a:r>
            <a:r>
              <a:rPr lang="zh-TW" altLang="en-US" sz="1200" b="0" i="0" u="none" strike="noStrike" kern="1200" dirty="0" smtClean="0">
                <a:solidFill>
                  <a:schemeClr val="tx1"/>
                </a:solidFill>
                <a:effectLst/>
                <a:latin typeface="+mn-lt"/>
                <a:ea typeface="+mn-ea"/>
                <a:cs typeface="+mn-cs"/>
              </a:rPr>
              <a:t>推出，因此以他為主作為研究依據</a:t>
            </a:r>
            <a:endParaRPr lang="en-US" altLang="zh-TW" sz="1200" b="0" i="0" u="none" strike="noStrike" kern="1200" dirty="0" smtClean="0">
              <a:solidFill>
                <a:schemeClr val="tx1"/>
              </a:solidFill>
              <a:effectLst/>
              <a:latin typeface="+mn-lt"/>
              <a:ea typeface="+mn-ea"/>
              <a:cs typeface="+mn-cs"/>
            </a:endParaRPr>
          </a:p>
          <a:p>
            <a:pPr rtl="0"/>
            <a:r>
              <a:rPr lang="zh-TW" altLang="en-US" sz="1200" b="0" i="0" u="none" strike="noStrike" kern="1200" dirty="0" smtClean="0">
                <a:solidFill>
                  <a:schemeClr val="tx1"/>
                </a:solidFill>
                <a:effectLst/>
                <a:latin typeface="+mn-lt"/>
                <a:ea typeface="+mn-ea"/>
                <a:cs typeface="+mn-cs"/>
              </a:rPr>
              <a:t>因此我們以隱私衝擊自動化分析工具為專題主題，將保護個人隱私的方法具體化</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▼實施的對象則有三個範圍</a:t>
            </a:r>
            <a:r>
              <a:rPr lang="en-US" altLang="zh-TW" sz="1200" b="0" i="0" u="none" strike="noStrike" kern="1200" dirty="0" smtClean="0">
                <a:solidFill>
                  <a:schemeClr val="tx1"/>
                </a:solidFill>
                <a:effectLst/>
                <a:latin typeface="+mn-lt"/>
                <a:ea typeface="+mn-ea"/>
                <a:cs typeface="+mn-cs"/>
              </a:rPr>
              <a:t>1.</a:t>
            </a:r>
            <a:r>
              <a:rPr lang="zh-TW" altLang="en-US" sz="1200" b="0" i="0" u="none" strike="noStrike" kern="1200" dirty="0" smtClean="0">
                <a:solidFill>
                  <a:schemeClr val="tx1"/>
                </a:solidFill>
                <a:effectLst/>
                <a:latin typeface="+mn-lt"/>
                <a:ea typeface="+mn-ea"/>
                <a:cs typeface="+mn-cs"/>
              </a:rPr>
              <a:t>在歐盟有營運據點的境外公司</a:t>
            </a:r>
            <a:r>
              <a:rPr lang="en-US" altLang="zh-TW" sz="1200" b="0" i="0" u="none" strike="noStrike" kern="1200" dirty="0" smtClean="0">
                <a:solidFill>
                  <a:schemeClr val="tx1"/>
                </a:solidFill>
                <a:effectLst/>
                <a:latin typeface="+mn-lt"/>
                <a:ea typeface="+mn-ea"/>
                <a:cs typeface="+mn-cs"/>
              </a:rPr>
              <a:t>2.</a:t>
            </a:r>
            <a:r>
              <a:rPr lang="zh-TW" altLang="en-US" sz="1200" b="0" i="0" u="none" strike="noStrike" kern="1200" dirty="0" smtClean="0">
                <a:solidFill>
                  <a:schemeClr val="tx1"/>
                </a:solidFill>
                <a:effectLst/>
                <a:latin typeface="+mn-lt"/>
                <a:ea typeface="+mn-ea"/>
                <a:cs typeface="+mn-cs"/>
              </a:rPr>
              <a:t>沒有據點但有提供產品或服務給歐盟境內居民 </a:t>
            </a:r>
            <a:r>
              <a:rPr lang="en-US" altLang="zh-TW" sz="1200" b="0" i="0" u="none" strike="noStrike" kern="1200" dirty="0" smtClean="0">
                <a:solidFill>
                  <a:schemeClr val="tx1"/>
                </a:solidFill>
                <a:effectLst/>
                <a:latin typeface="+mn-lt"/>
                <a:ea typeface="+mn-ea"/>
                <a:cs typeface="+mn-cs"/>
              </a:rPr>
              <a:t>3.</a:t>
            </a:r>
            <a:r>
              <a:rPr lang="zh-TW" altLang="en-US" sz="1200" b="0" i="0" u="none" strike="noStrike" kern="1200" dirty="0" smtClean="0">
                <a:solidFill>
                  <a:schemeClr val="tx1"/>
                </a:solidFill>
                <a:effectLst/>
                <a:latin typeface="+mn-lt"/>
                <a:ea typeface="+mn-ea"/>
                <a:cs typeface="+mn-cs"/>
              </a:rPr>
              <a:t>提供服務給歐盟會員國公民，簡而言之，只要會接觸到歐盟公民的個人資料皆適用此條款</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▼若為適用條款者但並不符合規範，則會有巨額罰款，最多可被處以全球營業額的</a:t>
            </a:r>
            <a:r>
              <a:rPr lang="en-US" altLang="zh-TW" sz="1200" b="0" i="0" u="none" strike="noStrike" kern="1200" dirty="0" smtClean="0">
                <a:solidFill>
                  <a:schemeClr val="tx1"/>
                </a:solidFill>
                <a:effectLst/>
                <a:latin typeface="+mn-lt"/>
                <a:ea typeface="+mn-ea"/>
                <a:cs typeface="+mn-cs"/>
              </a:rPr>
              <a:t>4%</a:t>
            </a:r>
            <a:r>
              <a:rPr lang="zh-TW" altLang="en-US" sz="1200" b="0" i="0" u="none" strike="noStrike" kern="1200" dirty="0" smtClean="0">
                <a:solidFill>
                  <a:schemeClr val="tx1"/>
                </a:solidFill>
                <a:effectLst/>
                <a:latin typeface="+mn-lt"/>
                <a:ea typeface="+mn-ea"/>
                <a:cs typeface="+mn-cs"/>
              </a:rPr>
              <a:t>或是</a:t>
            </a:r>
            <a:r>
              <a:rPr lang="en-US" altLang="zh-TW" sz="1200" b="0" i="0" u="none" strike="noStrike" kern="1200" dirty="0" smtClean="0">
                <a:solidFill>
                  <a:schemeClr val="tx1"/>
                </a:solidFill>
                <a:effectLst/>
                <a:latin typeface="+mn-lt"/>
                <a:ea typeface="+mn-ea"/>
                <a:cs typeface="+mn-cs"/>
              </a:rPr>
              <a:t>2</a:t>
            </a:r>
            <a:r>
              <a:rPr lang="zh-TW" altLang="en-US" sz="1200" b="0" i="0" u="none" strike="noStrike" kern="1200" dirty="0" smtClean="0">
                <a:solidFill>
                  <a:schemeClr val="tx1"/>
                </a:solidFill>
                <a:effectLst/>
                <a:latin typeface="+mn-lt"/>
                <a:ea typeface="+mn-ea"/>
                <a:cs typeface="+mn-cs"/>
              </a:rPr>
              <a:t>千萬歐元</a:t>
            </a:r>
            <a:endParaRPr lang="zh-TW" altLang="en-US" b="0" dirty="0" smtClean="0">
              <a:effectLst/>
            </a:endParaRPr>
          </a:p>
          <a:p>
            <a:r>
              <a:rPr lang="zh-TW" altLang="en-US" dirty="0" smtClean="0"/>
              <a:t/>
            </a:r>
            <a:br>
              <a:rPr lang="zh-TW" altLang="en-US" dirty="0" smtClean="0"/>
            </a:br>
            <a:endParaRPr lang="zh-TW" altLang="en-US" dirty="0">
              <a:ea typeface="新細明體"/>
              <a:cs typeface="Calibri"/>
            </a:endParaRPr>
          </a:p>
        </p:txBody>
      </p:sp>
      <p:sp>
        <p:nvSpPr>
          <p:cNvPr id="4" name="投影片編號版面配置區 3"/>
          <p:cNvSpPr>
            <a:spLocks noGrp="1"/>
          </p:cNvSpPr>
          <p:nvPr>
            <p:ph type="sldNum" sz="quarter" idx="10"/>
          </p:nvPr>
        </p:nvSpPr>
        <p:spPr/>
        <p:txBody>
          <a:bodyPr/>
          <a:lstStyle/>
          <a:p>
            <a:fld id="{2AEA76D6-C0AA-410F-9DDC-526F0CB07C6D}" type="slidenum">
              <a:rPr lang="zh-CN" altLang="en-US" smtClean="0"/>
              <a:t>4</a:t>
            </a:fld>
            <a:endParaRPr lang="zh-CN" altLang="en-US"/>
          </a:p>
        </p:txBody>
      </p:sp>
    </p:spTree>
    <p:extLst>
      <p:ext uri="{BB962C8B-B14F-4D97-AF65-F5344CB8AC3E}">
        <p14:creationId xmlns:p14="http://schemas.microsoft.com/office/powerpoint/2010/main" val="148036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1" i="0" u="none" strike="noStrike" kern="1200" dirty="0" smtClean="0">
                <a:solidFill>
                  <a:schemeClr val="tx1"/>
                </a:solidFill>
                <a:effectLst/>
                <a:latin typeface="+mn-lt"/>
                <a:ea typeface="+mn-ea"/>
                <a:cs typeface="+mn-cs"/>
              </a:rPr>
              <a:t>遭罰案例</a:t>
            </a:r>
            <a:r>
              <a:rPr lang="en-US" altLang="zh-TW" sz="1200" b="1" i="0" u="none" strike="noStrike" kern="1200" dirty="0" smtClean="0">
                <a:solidFill>
                  <a:schemeClr val="tx1"/>
                </a:solidFill>
                <a:effectLst/>
                <a:latin typeface="+mn-lt"/>
                <a:ea typeface="+mn-ea"/>
                <a:cs typeface="+mn-cs"/>
              </a:rPr>
              <a:t>:</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以下為兩比較知名的案例</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▼第一個為</a:t>
            </a:r>
            <a:r>
              <a:rPr lang="en-US" altLang="zh-TW" sz="1200" b="0" i="0" u="none" strike="noStrike" kern="1200" dirty="0" smtClean="0">
                <a:solidFill>
                  <a:schemeClr val="tx1"/>
                </a:solidFill>
                <a:effectLst/>
                <a:latin typeface="+mn-lt"/>
                <a:ea typeface="+mn-ea"/>
                <a:cs typeface="+mn-cs"/>
              </a:rPr>
              <a:t>Google</a:t>
            </a:r>
            <a:r>
              <a:rPr lang="zh-TW" altLang="en-US" sz="1200" b="0" i="0" u="none" strike="noStrike" kern="1200" dirty="0" smtClean="0">
                <a:solidFill>
                  <a:schemeClr val="tx1"/>
                </a:solidFill>
                <a:effectLst/>
                <a:latin typeface="+mn-lt"/>
                <a:ea typeface="+mn-ea"/>
                <a:cs typeface="+mn-cs"/>
              </a:rPr>
              <a:t>對用戶資訊透明度不足、剝奪使用者控管個資能力等原因而違反</a:t>
            </a:r>
            <a:r>
              <a:rPr lang="en-US" altLang="zh-TW" sz="1200" b="0" i="0" u="none" strike="noStrike" kern="1200" dirty="0" smtClean="0">
                <a:solidFill>
                  <a:schemeClr val="tx1"/>
                </a:solidFill>
                <a:effectLst/>
                <a:latin typeface="+mn-lt"/>
                <a:ea typeface="+mn-ea"/>
                <a:cs typeface="+mn-cs"/>
              </a:rPr>
              <a:t>GDPR</a:t>
            </a:r>
            <a:r>
              <a:rPr lang="zh-TW" altLang="en-US" sz="1200" b="0" i="0" u="none" strike="noStrike" kern="1200" dirty="0" smtClean="0">
                <a:solidFill>
                  <a:schemeClr val="tx1"/>
                </a:solidFill>
                <a:effectLst/>
                <a:latin typeface="+mn-lt"/>
                <a:ea typeface="+mn-ea"/>
                <a:cs typeface="+mn-cs"/>
              </a:rPr>
              <a:t>規範，對其判處</a:t>
            </a:r>
            <a:r>
              <a:rPr lang="en-US" altLang="zh-TW" sz="1200" b="0" i="0" u="none" strike="noStrike" kern="1200" dirty="0" smtClean="0">
                <a:solidFill>
                  <a:schemeClr val="tx1"/>
                </a:solidFill>
                <a:effectLst/>
                <a:latin typeface="+mn-lt"/>
                <a:ea typeface="+mn-ea"/>
                <a:cs typeface="+mn-cs"/>
              </a:rPr>
              <a:t>5</a:t>
            </a:r>
            <a:r>
              <a:rPr lang="zh-TW" altLang="en-US" sz="1200" b="0" i="0" u="none" strike="noStrike" kern="1200" dirty="0" smtClean="0">
                <a:solidFill>
                  <a:schemeClr val="tx1"/>
                </a:solidFill>
                <a:effectLst/>
                <a:latin typeface="+mn-lt"/>
                <a:ea typeface="+mn-ea"/>
                <a:cs typeface="+mn-cs"/>
              </a:rPr>
              <a:t>千萬歐元罰款</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▼第二個為葡萄牙醫院沒有採取適當的組織措施與權限限制來保護患者資訊，讓該醫院的醫生可以自由訪問所有患者的檔案，被罰以</a:t>
            </a:r>
            <a:r>
              <a:rPr lang="en-US" altLang="zh-TW" sz="1200" b="0" i="0" u="none" strike="noStrike" kern="1200" dirty="0" smtClean="0">
                <a:solidFill>
                  <a:schemeClr val="tx1"/>
                </a:solidFill>
                <a:effectLst/>
                <a:latin typeface="+mn-lt"/>
                <a:ea typeface="+mn-ea"/>
                <a:cs typeface="+mn-cs"/>
              </a:rPr>
              <a:t>40</a:t>
            </a:r>
            <a:r>
              <a:rPr lang="zh-TW" altLang="en-US" sz="1200" b="0" i="0" u="none" strike="noStrike" kern="1200" dirty="0" smtClean="0">
                <a:solidFill>
                  <a:schemeClr val="tx1"/>
                </a:solidFill>
                <a:effectLst/>
                <a:latin typeface="+mn-lt"/>
                <a:ea typeface="+mn-ea"/>
                <a:cs typeface="+mn-cs"/>
              </a:rPr>
              <a:t>萬歐元</a:t>
            </a:r>
            <a:endParaRPr lang="zh-TW" altLang="en-US" b="0" dirty="0" smtClean="0">
              <a:effectLst/>
            </a:endParaRPr>
          </a:p>
          <a:p>
            <a:pPr rtl="0"/>
            <a:r>
              <a:rPr lang="zh-TW" altLang="en-US" b="0" dirty="0" smtClean="0">
                <a:effectLst/>
              </a:rPr>
              <a:t/>
            </a:r>
            <a:br>
              <a:rPr lang="zh-TW" altLang="en-US" b="0" dirty="0" smtClean="0">
                <a:effectLst/>
              </a:rPr>
            </a:br>
            <a:r>
              <a:rPr lang="zh-TW" altLang="en-US" sz="1200" b="0" i="0" u="none" strike="noStrike" kern="1200" dirty="0" smtClean="0">
                <a:solidFill>
                  <a:schemeClr val="tx1"/>
                </a:solidFill>
                <a:effectLst/>
                <a:latin typeface="+mn-lt"/>
                <a:ea typeface="+mn-ea"/>
                <a:cs typeface="+mn-cs"/>
              </a:rPr>
              <a:t>透過我們專題製作的隱私衝擊自動化分析工具，評估風險也可以降低被罰款的可能性</a:t>
            </a:r>
            <a:endParaRPr lang="zh-TW" altLang="en-US" b="0" dirty="0" smtClean="0">
              <a:effectLst/>
            </a:endParaRPr>
          </a:p>
          <a:p>
            <a:r>
              <a:rPr lang="zh-TW" altLang="en-US" dirty="0" smtClean="0"/>
              <a:t/>
            </a:r>
            <a:br>
              <a:rPr lang="zh-TW" altLang="en-US" dirty="0" smtClean="0"/>
            </a:br>
            <a:endParaRPr lang="zh-TW" altLang="en-US" b="0" dirty="0" smtClean="0">
              <a:effectLst/>
            </a:endParaRPr>
          </a:p>
        </p:txBody>
      </p:sp>
      <p:sp>
        <p:nvSpPr>
          <p:cNvPr id="4" name="投影片編號版面配置區 3"/>
          <p:cNvSpPr>
            <a:spLocks noGrp="1"/>
          </p:cNvSpPr>
          <p:nvPr>
            <p:ph type="sldNum" sz="quarter" idx="10"/>
          </p:nvPr>
        </p:nvSpPr>
        <p:spPr/>
        <p:txBody>
          <a:bodyPr/>
          <a:lstStyle/>
          <a:p>
            <a:fld id="{2AEA76D6-C0AA-410F-9DDC-526F0CB07C6D}" type="slidenum">
              <a:rPr lang="zh-CN" altLang="en-US" smtClean="0"/>
              <a:t>5</a:t>
            </a:fld>
            <a:endParaRPr lang="zh-CN" altLang="en-US"/>
          </a:p>
        </p:txBody>
      </p:sp>
    </p:spTree>
    <p:extLst>
      <p:ext uri="{BB962C8B-B14F-4D97-AF65-F5344CB8AC3E}">
        <p14:creationId xmlns:p14="http://schemas.microsoft.com/office/powerpoint/2010/main" val="114918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1" i="0" u="none" strike="noStrike" kern="1200" dirty="0" smtClean="0">
                <a:solidFill>
                  <a:schemeClr val="tx1"/>
                </a:solidFill>
                <a:effectLst/>
                <a:latin typeface="+mn-lt"/>
                <a:ea typeface="+mn-ea"/>
                <a:cs typeface="+mn-cs"/>
              </a:rPr>
              <a:t>系統價值</a:t>
            </a:r>
            <a:r>
              <a:rPr lang="en-US" altLang="zh-TW" sz="1200" b="1" i="0" u="none" strike="noStrike" kern="1200" dirty="0" smtClean="0">
                <a:solidFill>
                  <a:schemeClr val="tx1"/>
                </a:solidFill>
                <a:effectLst/>
                <a:latin typeface="+mn-lt"/>
                <a:ea typeface="+mn-ea"/>
                <a:cs typeface="+mn-cs"/>
              </a:rPr>
              <a:t>:</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▼這個工具最主要的目的為幫助資料收集者在提供新服務時第一次檢測 或是 當既有專案要進行查核時可以有資料留存，未來若有歐盟機關要審核也可以當作依據</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▼當資料收集者將資料輸入後，這個工具會自動化顯示風險評估項目，除了視覺化的留檔外也可以依據這個結果報告對專案進行改善</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▼而以上這兩點最終的目的皆是透過隱私衝擊自動化分析工具讓資料收集者評估使否符合</a:t>
            </a:r>
            <a:r>
              <a:rPr lang="en-US" altLang="zh-TW" sz="1200" b="0" i="0" u="none" strike="noStrike" kern="1200" dirty="0" smtClean="0">
                <a:solidFill>
                  <a:schemeClr val="tx1"/>
                </a:solidFill>
                <a:effectLst/>
                <a:latin typeface="+mn-lt"/>
                <a:ea typeface="+mn-ea"/>
                <a:cs typeface="+mn-cs"/>
              </a:rPr>
              <a:t>GDPR</a:t>
            </a:r>
            <a:r>
              <a:rPr lang="zh-TW" altLang="en-US" sz="1200" b="0" i="0" u="none" strike="noStrike" kern="1200" dirty="0" smtClean="0">
                <a:solidFill>
                  <a:schemeClr val="tx1"/>
                </a:solidFill>
                <a:effectLst/>
                <a:latin typeface="+mn-lt"/>
                <a:ea typeface="+mn-ea"/>
                <a:cs typeface="+mn-cs"/>
              </a:rPr>
              <a:t>之要求</a:t>
            </a:r>
            <a:endParaRPr lang="zh-TW" altLang="en-US" b="0" dirty="0" smtClean="0">
              <a:effectLst/>
            </a:endParaRPr>
          </a:p>
          <a:p>
            <a:r>
              <a:rPr lang="zh-TW" altLang="en-US" dirty="0" smtClean="0"/>
              <a:t/>
            </a:r>
            <a:br>
              <a:rPr lang="zh-TW" altLang="en-US" dirty="0" smtClean="0"/>
            </a:br>
            <a:endParaRPr lang="zh-TW" altLang="en-US" b="0" dirty="0" smtClean="0">
              <a:effectLst/>
            </a:endParaRPr>
          </a:p>
        </p:txBody>
      </p:sp>
      <p:sp>
        <p:nvSpPr>
          <p:cNvPr id="4" name="投影片編號版面配置區 3"/>
          <p:cNvSpPr>
            <a:spLocks noGrp="1"/>
          </p:cNvSpPr>
          <p:nvPr>
            <p:ph type="sldNum" sz="quarter" idx="10"/>
          </p:nvPr>
        </p:nvSpPr>
        <p:spPr/>
        <p:txBody>
          <a:bodyPr/>
          <a:lstStyle/>
          <a:p>
            <a:fld id="{2AEA76D6-C0AA-410F-9DDC-526F0CB07C6D}" type="slidenum">
              <a:rPr lang="zh-CN" altLang="en-US" smtClean="0"/>
              <a:t>6</a:t>
            </a:fld>
            <a:endParaRPr lang="zh-CN" altLang="en-US"/>
          </a:p>
        </p:txBody>
      </p:sp>
    </p:spTree>
    <p:extLst>
      <p:ext uri="{BB962C8B-B14F-4D97-AF65-F5344CB8AC3E}">
        <p14:creationId xmlns:p14="http://schemas.microsoft.com/office/powerpoint/2010/main" val="72258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ltLang="en-US" sz="1200" b="1" i="0" u="none" strike="noStrike" kern="1200" dirty="0" smtClean="0">
                <a:solidFill>
                  <a:schemeClr val="tx1"/>
                </a:solidFill>
                <a:effectLst/>
                <a:latin typeface="+mn-lt"/>
                <a:ea typeface="+mn-ea"/>
                <a:cs typeface="+mn-cs"/>
              </a:rPr>
              <a:t>開發工具</a:t>
            </a:r>
            <a:endParaRPr lang="zh-TW" altLang="en-US" b="0" dirty="0" smtClean="0">
              <a:effectLst/>
            </a:endParaRPr>
          </a:p>
          <a:p>
            <a:r>
              <a:rPr lang="zh-TW" altLang="en-US" sz="1200" b="0" i="0" u="none" strike="noStrike" kern="1200" dirty="0" smtClean="0">
                <a:solidFill>
                  <a:schemeClr val="tx1"/>
                </a:solidFill>
                <a:effectLst/>
                <a:latin typeface="+mn-lt"/>
                <a:ea typeface="+mn-ea"/>
                <a:cs typeface="+mn-cs"/>
              </a:rPr>
              <a:t>實現此工具的網站是以</a:t>
            </a:r>
            <a:r>
              <a:rPr lang="en-US" altLang="zh-TW" sz="1200" b="0" i="0" u="none" strike="noStrike" kern="1200" dirty="0" smtClean="0">
                <a:solidFill>
                  <a:schemeClr val="tx1"/>
                </a:solidFill>
                <a:effectLst/>
                <a:latin typeface="+mn-lt"/>
                <a:ea typeface="+mn-ea"/>
                <a:cs typeface="+mn-cs"/>
              </a:rPr>
              <a:t>Django </a:t>
            </a:r>
            <a:r>
              <a:rPr lang="zh-TW" altLang="en-US" sz="1200" b="0" i="0" u="none" strike="noStrike" kern="1200" dirty="0" smtClean="0">
                <a:solidFill>
                  <a:schemeClr val="tx1"/>
                </a:solidFill>
                <a:effectLst/>
                <a:latin typeface="+mn-lt"/>
                <a:ea typeface="+mn-ea"/>
                <a:cs typeface="+mn-cs"/>
              </a:rPr>
              <a:t>框架使用</a:t>
            </a:r>
            <a:r>
              <a:rPr lang="en-US" altLang="zh-TW" sz="1200" b="0" i="0" u="none" strike="noStrike" kern="1200" dirty="0" smtClean="0">
                <a:solidFill>
                  <a:schemeClr val="tx1"/>
                </a:solidFill>
                <a:effectLst/>
                <a:latin typeface="+mn-lt"/>
                <a:ea typeface="+mn-ea"/>
                <a:cs typeface="+mn-cs"/>
              </a:rPr>
              <a:t>python</a:t>
            </a:r>
            <a:r>
              <a:rPr lang="zh-TW" altLang="en-US" sz="1200" b="0" i="0" u="none" strike="noStrike" kern="1200" dirty="0" smtClean="0">
                <a:solidFill>
                  <a:schemeClr val="tx1"/>
                </a:solidFill>
                <a:effectLst/>
                <a:latin typeface="+mn-lt"/>
                <a:ea typeface="+mn-ea"/>
                <a:cs typeface="+mn-cs"/>
              </a:rPr>
              <a:t>做開發，流程圖部分以</a:t>
            </a:r>
            <a:r>
              <a:rPr lang="en-US" altLang="zh-TW" sz="1200" b="0" i="0" u="none" strike="noStrike" kern="1200" dirty="0" err="1" smtClean="0">
                <a:solidFill>
                  <a:schemeClr val="tx1"/>
                </a:solidFill>
                <a:effectLst/>
                <a:latin typeface="+mn-lt"/>
                <a:ea typeface="+mn-ea"/>
                <a:cs typeface="+mn-cs"/>
              </a:rPr>
              <a:t>Javascript</a:t>
            </a:r>
            <a:r>
              <a:rPr lang="zh-TW" altLang="en-US" sz="1200" b="0" i="0" u="none" strike="noStrike" kern="1200" dirty="0" smtClean="0">
                <a:solidFill>
                  <a:schemeClr val="tx1"/>
                </a:solidFill>
                <a:effectLst/>
                <a:latin typeface="+mn-lt"/>
                <a:ea typeface="+mn-ea"/>
                <a:cs typeface="+mn-cs"/>
              </a:rPr>
              <a:t>中</a:t>
            </a:r>
            <a:r>
              <a:rPr lang="en-US" altLang="zh-TW" sz="1200" b="0" i="0" u="none" strike="noStrike" kern="1200" dirty="0" err="1" smtClean="0">
                <a:solidFill>
                  <a:schemeClr val="tx1"/>
                </a:solidFill>
                <a:effectLst/>
                <a:latin typeface="+mn-lt"/>
                <a:ea typeface="+mn-ea"/>
                <a:cs typeface="+mn-cs"/>
              </a:rPr>
              <a:t>GoJS</a:t>
            </a:r>
            <a:r>
              <a:rPr lang="zh-TW" altLang="en-US" sz="1200" b="0" i="0" u="none" strike="noStrike" kern="1200" dirty="0" smtClean="0">
                <a:solidFill>
                  <a:schemeClr val="tx1"/>
                </a:solidFill>
                <a:effectLst/>
                <a:latin typeface="+mn-lt"/>
                <a:ea typeface="+mn-ea"/>
                <a:cs typeface="+mn-cs"/>
              </a:rPr>
              <a:t>輔以開發，並用</a:t>
            </a:r>
            <a:r>
              <a:rPr lang="en-US" altLang="zh-TW" sz="1200" b="0" i="0" u="none" strike="noStrike" kern="1200" dirty="0" err="1" smtClean="0">
                <a:solidFill>
                  <a:schemeClr val="tx1"/>
                </a:solidFill>
                <a:effectLst/>
                <a:latin typeface="+mn-lt"/>
                <a:ea typeface="+mn-ea"/>
                <a:cs typeface="+mn-cs"/>
              </a:rPr>
              <a:t>mysql</a:t>
            </a:r>
            <a:r>
              <a:rPr lang="zh-TW" altLang="en-US" sz="1200" b="0" i="0" u="none" strike="noStrike" kern="1200" dirty="0" smtClean="0">
                <a:solidFill>
                  <a:schemeClr val="tx1"/>
                </a:solidFill>
                <a:effectLst/>
                <a:latin typeface="+mn-lt"/>
                <a:ea typeface="+mn-ea"/>
                <a:cs typeface="+mn-cs"/>
              </a:rPr>
              <a:t>編寫資料庫</a:t>
            </a:r>
            <a:endParaRPr lang="en-US" dirty="0">
              <a:cs typeface="Calibri"/>
            </a:endParaRPr>
          </a:p>
        </p:txBody>
      </p:sp>
      <p:sp>
        <p:nvSpPr>
          <p:cNvPr id="4" name="Slide Number Placeholder 3"/>
          <p:cNvSpPr>
            <a:spLocks noGrp="1"/>
          </p:cNvSpPr>
          <p:nvPr>
            <p:ph type="sldNum" sz="quarter" idx="5"/>
          </p:nvPr>
        </p:nvSpPr>
        <p:spPr/>
        <p:txBody>
          <a:bodyPr/>
          <a:lstStyle/>
          <a:p>
            <a:fld id="{2AEA76D6-C0AA-410F-9DDC-526F0CB07C6D}" type="slidenum">
              <a:rPr lang="zh-CN" altLang="en-US" smtClean="0"/>
              <a:t>8</a:t>
            </a:fld>
            <a:endParaRPr lang="zh-CN" altLang="en-US"/>
          </a:p>
        </p:txBody>
      </p:sp>
    </p:spTree>
    <p:extLst>
      <p:ext uri="{BB962C8B-B14F-4D97-AF65-F5344CB8AC3E}">
        <p14:creationId xmlns:p14="http://schemas.microsoft.com/office/powerpoint/2010/main" val="712775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ltLang="en-US" sz="1200" b="1" i="0" u="none" strike="noStrike" kern="1200" dirty="0" smtClean="0">
                <a:solidFill>
                  <a:schemeClr val="tx1"/>
                </a:solidFill>
                <a:effectLst/>
                <a:latin typeface="+mn-lt"/>
                <a:ea typeface="+mn-ea"/>
                <a:cs typeface="+mn-cs"/>
              </a:rPr>
              <a:t>主要功能</a:t>
            </a:r>
            <a:r>
              <a:rPr lang="en-US" altLang="zh-TW" sz="1200" b="1" i="0" u="none" strike="noStrike" kern="1200" dirty="0" smtClean="0">
                <a:solidFill>
                  <a:schemeClr val="tx1"/>
                </a:solidFill>
                <a:effectLst/>
                <a:latin typeface="+mn-lt"/>
                <a:ea typeface="+mn-ea"/>
                <a:cs typeface="+mn-cs"/>
              </a:rPr>
              <a:t>:</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隱私衝擊自動化分析工具中有幾項主要功能，</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▼第一項是參照</a:t>
            </a:r>
            <a:r>
              <a:rPr lang="en-US" altLang="zh-TW" sz="1200" b="0" i="0" u="none" strike="noStrike" kern="1200" dirty="0" smtClean="0">
                <a:solidFill>
                  <a:schemeClr val="tx1"/>
                </a:solidFill>
                <a:effectLst/>
                <a:latin typeface="+mn-lt"/>
                <a:ea typeface="+mn-ea"/>
                <a:cs typeface="+mn-cs"/>
              </a:rPr>
              <a:t>GDPR</a:t>
            </a:r>
            <a:r>
              <a:rPr lang="zh-TW" altLang="en-US" sz="1200" b="0" i="0" u="none" strike="noStrike" kern="1200" dirty="0" smtClean="0">
                <a:solidFill>
                  <a:schemeClr val="tx1"/>
                </a:solidFill>
                <a:effectLst/>
                <a:latin typeface="+mn-lt"/>
                <a:ea typeface="+mn-ea"/>
                <a:cs typeface="+mn-cs"/>
              </a:rPr>
              <a:t>設計適法性評估問卷，再次審核資料收集者是否已針對客戶全力做出因應措施</a:t>
            </a:r>
            <a:endParaRPr lang="zh-TW" altLang="en-US" b="0" dirty="0" smtClean="0">
              <a:effectLst/>
            </a:endParaRPr>
          </a:p>
          <a:p>
            <a:r>
              <a:rPr lang="zh-TW" altLang="en-US" dirty="0" smtClean="0"/>
              <a:t/>
            </a:r>
            <a:br>
              <a:rPr lang="zh-TW" altLang="en-US" dirty="0" smtClean="0"/>
            </a:br>
            <a:endParaRPr lang="zh-TW" altLang="en-US" b="0" dirty="0" smtClean="0">
              <a:effectLst/>
            </a:endParaRPr>
          </a:p>
        </p:txBody>
      </p:sp>
      <p:sp>
        <p:nvSpPr>
          <p:cNvPr id="4" name="Slide Number Placeholder 3"/>
          <p:cNvSpPr>
            <a:spLocks noGrp="1"/>
          </p:cNvSpPr>
          <p:nvPr>
            <p:ph type="sldNum" sz="quarter" idx="5"/>
          </p:nvPr>
        </p:nvSpPr>
        <p:spPr/>
        <p:txBody>
          <a:bodyPr/>
          <a:lstStyle/>
          <a:p>
            <a:fld id="{2AEA76D6-C0AA-410F-9DDC-526F0CB07C6D}" type="slidenum">
              <a:rPr lang="zh-CN" altLang="en-US" smtClean="0"/>
              <a:t>10</a:t>
            </a:fld>
            <a:endParaRPr lang="zh-CN" altLang="en-US"/>
          </a:p>
        </p:txBody>
      </p:sp>
    </p:spTree>
    <p:extLst>
      <p:ext uri="{BB962C8B-B14F-4D97-AF65-F5344CB8AC3E}">
        <p14:creationId xmlns:p14="http://schemas.microsoft.com/office/powerpoint/2010/main" val="1640267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ltLang="en-US" sz="1200" b="0" i="0" u="none" strike="noStrike" kern="1200" dirty="0" smtClean="0">
                <a:solidFill>
                  <a:schemeClr val="tx1"/>
                </a:solidFill>
                <a:effectLst/>
                <a:latin typeface="+mn-lt"/>
                <a:ea typeface="+mn-ea"/>
                <a:cs typeface="+mn-cs"/>
              </a:rPr>
              <a:t>▼第二項為圖像化顯示資料流，讓使用者可以自己將資料傳遞流程填寫進泳道式圖表中，更簡顯易懂</a:t>
            </a:r>
            <a:endParaRPr lang="zh-TW" altLang="en-US" b="0" dirty="0" smtClean="0">
              <a:effectLst/>
            </a:endParaRPr>
          </a:p>
        </p:txBody>
      </p:sp>
      <p:sp>
        <p:nvSpPr>
          <p:cNvPr id="4" name="Slide Number Placeholder 3"/>
          <p:cNvSpPr>
            <a:spLocks noGrp="1"/>
          </p:cNvSpPr>
          <p:nvPr>
            <p:ph type="sldNum" sz="quarter" idx="5"/>
          </p:nvPr>
        </p:nvSpPr>
        <p:spPr/>
        <p:txBody>
          <a:bodyPr/>
          <a:lstStyle/>
          <a:p>
            <a:fld id="{2AEA76D6-C0AA-410F-9DDC-526F0CB07C6D}" type="slidenum">
              <a:rPr lang="zh-CN" altLang="en-US" smtClean="0"/>
              <a:t>11</a:t>
            </a:fld>
            <a:endParaRPr lang="zh-CN" altLang="en-US"/>
          </a:p>
        </p:txBody>
      </p:sp>
    </p:spTree>
    <p:extLst>
      <p:ext uri="{BB962C8B-B14F-4D97-AF65-F5344CB8AC3E}">
        <p14:creationId xmlns:p14="http://schemas.microsoft.com/office/powerpoint/2010/main" val="3151316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ltLang="en-US" sz="1200" b="0" i="0" u="none" strike="noStrike" kern="1200" dirty="0" smtClean="0">
                <a:solidFill>
                  <a:schemeClr val="tx1"/>
                </a:solidFill>
                <a:effectLst/>
                <a:latin typeface="+mn-lt"/>
                <a:ea typeface="+mn-ea"/>
                <a:cs typeface="+mn-cs"/>
              </a:rPr>
              <a:t>▼填寫完資料流後會自動化輸出風險項目，以每個程序中</a:t>
            </a:r>
            <a:r>
              <a:rPr lang="en-US" altLang="zh-TW" sz="1200" b="0" i="0" u="none" strike="noStrike" kern="1200" dirty="0" smtClean="0">
                <a:solidFill>
                  <a:schemeClr val="tx1"/>
                </a:solidFill>
                <a:effectLst/>
                <a:latin typeface="+mn-lt"/>
                <a:ea typeface="+mn-ea"/>
                <a:cs typeface="+mn-cs"/>
              </a:rPr>
              <a:t>INPUT OUPUT</a:t>
            </a:r>
            <a:r>
              <a:rPr lang="zh-TW" altLang="en-US" sz="1200" b="0" i="0" u="none" strike="noStrike" kern="1200" dirty="0" smtClean="0">
                <a:solidFill>
                  <a:schemeClr val="tx1"/>
                </a:solidFill>
                <a:effectLst/>
                <a:latin typeface="+mn-lt"/>
                <a:ea typeface="+mn-ea"/>
                <a:cs typeface="+mn-cs"/>
              </a:rPr>
              <a:t>的</a:t>
            </a:r>
            <a:r>
              <a:rPr lang="en-US" altLang="zh-TW" sz="1200" b="0" i="0" u="none" strike="noStrike" kern="1200" dirty="0" smtClean="0">
                <a:solidFill>
                  <a:schemeClr val="tx1"/>
                </a:solidFill>
                <a:effectLst/>
                <a:latin typeface="+mn-lt"/>
                <a:ea typeface="+mn-ea"/>
                <a:cs typeface="+mn-cs"/>
              </a:rPr>
              <a:t>DATA</a:t>
            </a:r>
            <a:r>
              <a:rPr lang="zh-TW" altLang="en-US" sz="1200" b="0" i="0" u="none" strike="noStrike" kern="1200" dirty="0" smtClean="0">
                <a:solidFill>
                  <a:schemeClr val="tx1"/>
                </a:solidFill>
                <a:effectLst/>
                <a:latin typeface="+mn-lt"/>
                <a:ea typeface="+mn-ea"/>
                <a:cs typeface="+mn-cs"/>
              </a:rPr>
              <a:t>，和系統或參與者配對為同一單位嚴重性，再以事件為單位判斷風險的可能性，讓使用者可以詳細填寫每筆資料流項目</a:t>
            </a:r>
            <a:endParaRPr lang="zh-TW" altLang="en-US" b="0" dirty="0" smtClean="0">
              <a:effectLst/>
            </a:endParaRPr>
          </a:p>
        </p:txBody>
      </p:sp>
      <p:sp>
        <p:nvSpPr>
          <p:cNvPr id="4" name="Slide Number Placeholder 3"/>
          <p:cNvSpPr>
            <a:spLocks noGrp="1"/>
          </p:cNvSpPr>
          <p:nvPr>
            <p:ph type="sldNum" sz="quarter" idx="5"/>
          </p:nvPr>
        </p:nvSpPr>
        <p:spPr/>
        <p:txBody>
          <a:bodyPr/>
          <a:lstStyle/>
          <a:p>
            <a:fld id="{2AEA76D6-C0AA-410F-9DDC-526F0CB07C6D}" type="slidenum">
              <a:rPr lang="zh-CN" altLang="en-US" smtClean="0"/>
              <a:t>12</a:t>
            </a:fld>
            <a:endParaRPr lang="zh-CN" altLang="en-US"/>
          </a:p>
        </p:txBody>
      </p:sp>
    </p:spTree>
    <p:extLst>
      <p:ext uri="{BB962C8B-B14F-4D97-AF65-F5344CB8AC3E}">
        <p14:creationId xmlns:p14="http://schemas.microsoft.com/office/powerpoint/2010/main" val="357611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3247244"/>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029456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304373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4277729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694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A7808C2C-12D8-49E5-A767-E2D2FD52F0C8}"/>
              </a:ext>
            </a:extLst>
          </p:cNvPr>
          <p:cNvCxnSpPr>
            <a:cxnSpLocks/>
          </p:cNvCxnSpPr>
          <p:nvPr userDrawn="1"/>
        </p:nvCxnSpPr>
        <p:spPr>
          <a:xfrm>
            <a:off x="388823" y="407418"/>
            <a:ext cx="0" cy="54953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2A1F05D5-6AF2-485F-90D3-0D200AD3D2C8}"/>
              </a:ext>
            </a:extLst>
          </p:cNvPr>
          <p:cNvGrpSpPr/>
          <p:nvPr userDrawn="1"/>
        </p:nvGrpSpPr>
        <p:grpSpPr>
          <a:xfrm>
            <a:off x="7904665" y="61196"/>
            <a:ext cx="692443" cy="692443"/>
            <a:chOff x="3963053" y="796069"/>
            <a:chExt cx="1445741" cy="1445741"/>
          </a:xfrm>
        </p:grpSpPr>
        <p:sp>
          <p:nvSpPr>
            <p:cNvPr id="8" name="椭圆 7">
              <a:extLst>
                <a:ext uri="{FF2B5EF4-FFF2-40B4-BE49-F238E27FC236}">
                  <a16:creationId xmlns:a16="http://schemas.microsoft.com/office/drawing/2014/main" id="{667B22CB-8808-414D-A143-BD5ED12B2D12}"/>
                </a:ext>
              </a:extLst>
            </p:cNvPr>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a:cs typeface="+mn-cs"/>
              </a:endParaRPr>
            </a:p>
          </p:txBody>
        </p:sp>
        <p:grpSp>
          <p:nvGrpSpPr>
            <p:cNvPr id="9" name="组合 8">
              <a:extLst>
                <a:ext uri="{FF2B5EF4-FFF2-40B4-BE49-F238E27FC236}">
                  <a16:creationId xmlns:a16="http://schemas.microsoft.com/office/drawing/2014/main" id="{6A7779CB-C061-4F57-9C73-4B712E01C6D3}"/>
                </a:ext>
              </a:extLst>
            </p:cNvPr>
            <p:cNvGrpSpPr/>
            <p:nvPr/>
          </p:nvGrpSpPr>
          <p:grpSpPr>
            <a:xfrm>
              <a:off x="4188168" y="1149945"/>
              <a:ext cx="995510" cy="868332"/>
              <a:chOff x="4675188" y="2882900"/>
              <a:chExt cx="360362" cy="314325"/>
            </a:xfrm>
            <a:solidFill>
              <a:schemeClr val="bg1"/>
            </a:solidFill>
          </p:grpSpPr>
          <p:sp>
            <p:nvSpPr>
              <p:cNvPr id="10" name="AutoShape 43">
                <a:extLst>
                  <a:ext uri="{FF2B5EF4-FFF2-40B4-BE49-F238E27FC236}">
                    <a16:creationId xmlns:a16="http://schemas.microsoft.com/office/drawing/2014/main" id="{A4EBCCF3-1011-4C4E-AC09-1FD9508596E3}"/>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 name="AutoShape 44">
                <a:extLst>
                  <a:ext uri="{FF2B5EF4-FFF2-40B4-BE49-F238E27FC236}">
                    <a16:creationId xmlns:a16="http://schemas.microsoft.com/office/drawing/2014/main" id="{5DEEC6ED-5F8A-497E-87B3-5EC42B6EF485}"/>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2" name="AutoShape 45">
                <a:extLst>
                  <a:ext uri="{FF2B5EF4-FFF2-40B4-BE49-F238E27FC236}">
                    <a16:creationId xmlns:a16="http://schemas.microsoft.com/office/drawing/2014/main" id="{EBCBDC78-519F-4DCF-9701-737C2E29980C}"/>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spTree>
    <p:extLst>
      <p:ext uri="{BB962C8B-B14F-4D97-AF65-F5344CB8AC3E}">
        <p14:creationId xmlns:p14="http://schemas.microsoft.com/office/powerpoint/2010/main" val="2652234666"/>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567664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90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14146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6540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97228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81332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7420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87233700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2"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ound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308687F-5083-4900-B884-1ED108CE6C82}"/>
              </a:ext>
            </a:extLst>
          </p:cNvPr>
          <p:cNvSpPr txBox="1"/>
          <p:nvPr/>
        </p:nvSpPr>
        <p:spPr>
          <a:xfrm>
            <a:off x="1700456" y="2640871"/>
            <a:ext cx="5827236" cy="707886"/>
          </a:xfrm>
          <a:prstGeom prst="rect">
            <a:avLst/>
          </a:prstGeom>
          <a:noFill/>
        </p:spPr>
        <p:txBody>
          <a:bodyPr wrap="none" rtlCol="0" anchor="t">
            <a:spAutoFit/>
          </a:bodyPr>
          <a:lstStyle/>
          <a:p>
            <a:r>
              <a:rPr lang="zh-TW" altLang="en-US" sz="4000" b="1" dirty="0">
                <a:solidFill>
                  <a:schemeClr val="accent1"/>
                </a:solidFill>
              </a:rPr>
              <a:t>隱私衝擊自動化分析工具</a:t>
            </a:r>
            <a:endParaRPr lang="zh-TW" altLang="en-US" sz="4000" b="1" dirty="0">
              <a:solidFill>
                <a:schemeClr val="accent1"/>
              </a:solidFill>
              <a:cs typeface="Calibri Light"/>
            </a:endParaRPr>
          </a:p>
        </p:txBody>
      </p:sp>
      <p:cxnSp>
        <p:nvCxnSpPr>
          <p:cNvPr id="14" name="直接连接符 13">
            <a:extLst>
              <a:ext uri="{FF2B5EF4-FFF2-40B4-BE49-F238E27FC236}">
                <a16:creationId xmlns:a16="http://schemas.microsoft.com/office/drawing/2014/main" id="{CF3A8B31-6E44-4C33-990E-9C86ACE33E11}"/>
              </a:ext>
            </a:extLst>
          </p:cNvPr>
          <p:cNvCxnSpPr/>
          <p:nvPr/>
        </p:nvCxnSpPr>
        <p:spPr>
          <a:xfrm>
            <a:off x="4441372" y="3536738"/>
            <a:ext cx="261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84E5A175-3149-405F-9145-7535715A381B}"/>
              </a:ext>
            </a:extLst>
          </p:cNvPr>
          <p:cNvSpPr/>
          <p:nvPr/>
        </p:nvSpPr>
        <p:spPr>
          <a:xfrm>
            <a:off x="3835940" y="848674"/>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文本框 19">
            <a:extLst>
              <a:ext uri="{FF2B5EF4-FFF2-40B4-BE49-F238E27FC236}">
                <a16:creationId xmlns:a16="http://schemas.microsoft.com/office/drawing/2014/main" id="{81315CB3-1490-479A-880F-0D1C623254E2}"/>
              </a:ext>
            </a:extLst>
          </p:cNvPr>
          <p:cNvSpPr txBox="1"/>
          <p:nvPr/>
        </p:nvSpPr>
        <p:spPr>
          <a:xfrm>
            <a:off x="3282223" y="4153578"/>
            <a:ext cx="2579552" cy="307777"/>
          </a:xfrm>
          <a:prstGeom prst="rect">
            <a:avLst/>
          </a:prstGeom>
          <a:noFill/>
        </p:spPr>
        <p:txBody>
          <a:bodyPr wrap="none" rtlCol="0">
            <a:spAutoFit/>
          </a:bodyPr>
          <a:lstStyle/>
          <a:p>
            <a:r>
              <a:rPr lang="zh-TW" altLang="en-US" sz="1400" b="1" dirty="0">
                <a:solidFill>
                  <a:schemeClr val="accent1"/>
                </a:solidFill>
              </a:rPr>
              <a:t>林千筠  葉姿萱  顏汝瑩  郭宜萱</a:t>
            </a:r>
            <a:endParaRPr lang="zh-CN" altLang="en-US" sz="1400" b="1" dirty="0">
              <a:solidFill>
                <a:schemeClr val="accent1"/>
              </a:solidFill>
            </a:endParaRPr>
          </a:p>
        </p:txBody>
      </p:sp>
      <p:sp>
        <p:nvSpPr>
          <p:cNvPr id="22" name="文本框 21">
            <a:extLst>
              <a:ext uri="{FF2B5EF4-FFF2-40B4-BE49-F238E27FC236}">
                <a16:creationId xmlns:a16="http://schemas.microsoft.com/office/drawing/2014/main" id="{695E45D2-4F7B-4220-B1CA-9BBB51D684F4}"/>
              </a:ext>
            </a:extLst>
          </p:cNvPr>
          <p:cNvSpPr txBox="1"/>
          <p:nvPr/>
        </p:nvSpPr>
        <p:spPr>
          <a:xfrm>
            <a:off x="3561947" y="3691270"/>
            <a:ext cx="2020105" cy="307777"/>
          </a:xfrm>
          <a:prstGeom prst="rect">
            <a:avLst/>
          </a:prstGeom>
          <a:noFill/>
        </p:spPr>
        <p:txBody>
          <a:bodyPr wrap="none" rtlCol="0">
            <a:spAutoFit/>
          </a:bodyPr>
          <a:lstStyle/>
          <a:p>
            <a:r>
              <a:rPr lang="zh-TW" altLang="en-US" sz="1400" b="1" dirty="0">
                <a:solidFill>
                  <a:schemeClr val="accent1"/>
                </a:solidFill>
              </a:rPr>
              <a:t>指導老師：查士朝 教授</a:t>
            </a:r>
            <a:endParaRPr lang="zh-CN" altLang="en-US" sz="1400" b="1" dirty="0">
              <a:solidFill>
                <a:schemeClr val="accent1"/>
              </a:solidFill>
            </a:endParaRPr>
          </a:p>
        </p:txBody>
      </p:sp>
      <p:pic>
        <p:nvPicPr>
          <p:cNvPr id="3" name="圖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20836" y="1027788"/>
            <a:ext cx="994306" cy="994306"/>
          </a:xfrm>
          <a:prstGeom prst="rect">
            <a:avLst/>
          </a:prstGeom>
        </p:spPr>
      </p:pic>
    </p:spTree>
    <p:extLst>
      <p:ext uri="{BB962C8B-B14F-4D97-AF65-F5344CB8AC3E}">
        <p14:creationId xmlns:p14="http://schemas.microsoft.com/office/powerpoint/2010/main" val="170634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14">
            <a:extLst>
              <a:ext uri="{FF2B5EF4-FFF2-40B4-BE49-F238E27FC236}">
                <a16:creationId xmlns:a16="http://schemas.microsoft.com/office/drawing/2014/main" id="{84E5A175-3149-405F-9145-7535715A381B}"/>
              </a:ext>
            </a:extLst>
          </p:cNvPr>
          <p:cNvSpPr/>
          <p:nvPr/>
        </p:nvSpPr>
        <p:spPr>
          <a:xfrm>
            <a:off x="7741316" y="43169"/>
            <a:ext cx="1187610" cy="1152376"/>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a:extLst>
              <a:ext uri="{FF2B5EF4-FFF2-40B4-BE49-F238E27FC236}">
                <a16:creationId xmlns:a16="http://schemas.microsoft.com/office/drawing/2014/main" id="{B1EF227F-F971-46C4-8C83-D820A502B67B}"/>
              </a:ext>
            </a:extLst>
          </p:cNvPr>
          <p:cNvSpPr/>
          <p:nvPr/>
        </p:nvSpPr>
        <p:spPr>
          <a:xfrm>
            <a:off x="7740829" y="416048"/>
            <a:ext cx="1210588" cy="400110"/>
          </a:xfrm>
          <a:prstGeom prst="rect">
            <a:avLst/>
          </a:prstGeom>
        </p:spPr>
        <p:txBody>
          <a:bodyPr wrap="none" anchor="t">
            <a:spAutoFit/>
          </a:bodyPr>
          <a:lstStyle/>
          <a:p>
            <a:pPr>
              <a:spcAft>
                <a:spcPts val="0"/>
              </a:spcAft>
            </a:pPr>
            <a:r>
              <a:rPr lang="zh-TW" altLang="en-US" sz="2000" b="1" kern="100">
                <a:solidFill>
                  <a:srgbClr val="FFFFFF"/>
                </a:solidFill>
                <a:latin typeface="+mn-ea"/>
                <a:cs typeface="Times New Roman"/>
              </a:rPr>
              <a:t>主要功能</a:t>
            </a:r>
            <a:endParaRPr lang="zh-TW" altLang="en-US" sz="2000" b="1" kern="100">
              <a:solidFill>
                <a:srgbClr val="FFFFFF"/>
              </a:solidFill>
              <a:latin typeface="+mn-ea"/>
              <a:cs typeface="Times New Roman" panose="02020603050405020304" pitchFamily="18" charset="0"/>
            </a:endParaRPr>
          </a:p>
        </p:txBody>
      </p:sp>
      <p:sp>
        <p:nvSpPr>
          <p:cNvPr id="9" name="TextBox 6">
            <a:extLst>
              <a:ext uri="{FF2B5EF4-FFF2-40B4-BE49-F238E27FC236}">
                <a16:creationId xmlns:a16="http://schemas.microsoft.com/office/drawing/2014/main" id="{C660F19E-14D7-4389-81C9-EE8005A60798}"/>
              </a:ext>
            </a:extLst>
          </p:cNvPr>
          <p:cNvSpPr txBox="1"/>
          <p:nvPr/>
        </p:nvSpPr>
        <p:spPr>
          <a:xfrm>
            <a:off x="458889" y="396667"/>
            <a:ext cx="548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dirty="0" smtClean="0">
                <a:solidFill>
                  <a:srgbClr val="222B34"/>
                </a:solidFill>
                <a:latin typeface="Segoe UI"/>
                <a:cs typeface="Segoe UI"/>
              </a:rPr>
              <a:t>參照</a:t>
            </a:r>
            <a:r>
              <a:rPr lang="en-US" altLang="zh-TW" b="1" dirty="0" smtClean="0">
                <a:solidFill>
                  <a:srgbClr val="222B34"/>
                </a:solidFill>
                <a:latin typeface="Segoe UI"/>
                <a:cs typeface="Segoe UI"/>
              </a:rPr>
              <a:t>GDPR</a:t>
            </a:r>
            <a:r>
              <a:rPr lang="zh-TW" altLang="en-US" b="1" smtClean="0">
                <a:solidFill>
                  <a:srgbClr val="222B34"/>
                </a:solidFill>
                <a:latin typeface="Segoe UI"/>
                <a:cs typeface="Segoe UI"/>
              </a:rPr>
              <a:t>設計適法</a:t>
            </a:r>
            <a:r>
              <a:rPr lang="zh-TW" altLang="en-US" b="1" dirty="0">
                <a:solidFill>
                  <a:srgbClr val="222B34"/>
                </a:solidFill>
                <a:latin typeface="Segoe UI"/>
                <a:cs typeface="Segoe UI"/>
              </a:rPr>
              <a:t>性評估</a:t>
            </a:r>
            <a:r>
              <a:rPr lang="zh-TW" altLang="en-US" b="1" dirty="0" smtClean="0">
                <a:solidFill>
                  <a:srgbClr val="222B34"/>
                </a:solidFill>
                <a:latin typeface="Segoe UI"/>
                <a:cs typeface="Segoe UI"/>
              </a:rPr>
              <a:t>問卷</a:t>
            </a:r>
            <a:endParaRPr lang="zh-TW" altLang="en-US" b="1" dirty="0">
              <a:solidFill>
                <a:srgbClr val="222B34"/>
              </a:solidFill>
              <a:latin typeface="Segoe UI"/>
              <a:cs typeface="Segoe UI"/>
            </a:endParaRPr>
          </a:p>
        </p:txBody>
      </p:sp>
      <p:pic>
        <p:nvPicPr>
          <p:cNvPr id="11" name="圖片 10"/>
          <p:cNvPicPr/>
          <p:nvPr/>
        </p:nvPicPr>
        <p:blipFill>
          <a:blip r:embed="rId3">
            <a:extLst>
              <a:ext uri="{28A0092B-C50C-407E-A947-70E740481C1C}">
                <a14:useLocalDpi xmlns:a14="http://schemas.microsoft.com/office/drawing/2010/main" val="0"/>
              </a:ext>
            </a:extLst>
          </a:blip>
          <a:stretch>
            <a:fillRect/>
          </a:stretch>
        </p:blipFill>
        <p:spPr>
          <a:xfrm>
            <a:off x="2502619" y="816158"/>
            <a:ext cx="4075026" cy="4047318"/>
          </a:xfrm>
          <a:prstGeom prst="rect">
            <a:avLst/>
          </a:prstGeom>
        </p:spPr>
      </p:pic>
    </p:spTree>
    <p:extLst>
      <p:ext uri="{BB962C8B-B14F-4D97-AF65-F5344CB8AC3E}">
        <p14:creationId xmlns:p14="http://schemas.microsoft.com/office/powerpoint/2010/main" val="13791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50"/>
                                        <p:tgtEl>
                                          <p:spTgt spid="9"/>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300" fill="hold"/>
                                        <p:tgtEl>
                                          <p:spTgt spid="11"/>
                                        </p:tgtEl>
                                        <p:attrNameLst>
                                          <p:attrName>ppt_w</p:attrName>
                                        </p:attrNameLst>
                                      </p:cBhvr>
                                      <p:tavLst>
                                        <p:tav tm="0">
                                          <p:val>
                                            <p:fltVal val="0"/>
                                          </p:val>
                                        </p:tav>
                                        <p:tav tm="100000">
                                          <p:val>
                                            <p:strVal val="#ppt_w"/>
                                          </p:val>
                                        </p:tav>
                                      </p:tavLst>
                                    </p:anim>
                                    <p:anim calcmode="lin" valueType="num">
                                      <p:cBhvr>
                                        <p:cTn id="12" dur="300" fill="hold"/>
                                        <p:tgtEl>
                                          <p:spTgt spid="11"/>
                                        </p:tgtEl>
                                        <p:attrNameLst>
                                          <p:attrName>ppt_h</p:attrName>
                                        </p:attrNameLst>
                                      </p:cBhvr>
                                      <p:tavLst>
                                        <p:tav tm="0">
                                          <p:val>
                                            <p:fltVal val="0"/>
                                          </p:val>
                                        </p:tav>
                                        <p:tav tm="100000">
                                          <p:val>
                                            <p:strVal val="#ppt_h"/>
                                          </p:val>
                                        </p:tav>
                                      </p:tavLst>
                                    </p:anim>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14">
            <a:extLst>
              <a:ext uri="{FF2B5EF4-FFF2-40B4-BE49-F238E27FC236}">
                <a16:creationId xmlns:a16="http://schemas.microsoft.com/office/drawing/2014/main" id="{84E5A175-3149-405F-9145-7535715A381B}"/>
              </a:ext>
            </a:extLst>
          </p:cNvPr>
          <p:cNvSpPr/>
          <p:nvPr/>
        </p:nvSpPr>
        <p:spPr>
          <a:xfrm>
            <a:off x="7741316" y="43169"/>
            <a:ext cx="1187610" cy="1152376"/>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a:extLst>
              <a:ext uri="{FF2B5EF4-FFF2-40B4-BE49-F238E27FC236}">
                <a16:creationId xmlns:a16="http://schemas.microsoft.com/office/drawing/2014/main" id="{B1EF227F-F971-46C4-8C83-D820A502B67B}"/>
              </a:ext>
            </a:extLst>
          </p:cNvPr>
          <p:cNvSpPr/>
          <p:nvPr/>
        </p:nvSpPr>
        <p:spPr>
          <a:xfrm>
            <a:off x="7740829" y="416048"/>
            <a:ext cx="1210588" cy="400110"/>
          </a:xfrm>
          <a:prstGeom prst="rect">
            <a:avLst/>
          </a:prstGeom>
        </p:spPr>
        <p:txBody>
          <a:bodyPr wrap="none" anchor="t">
            <a:spAutoFit/>
          </a:bodyPr>
          <a:lstStyle/>
          <a:p>
            <a:pPr>
              <a:spcAft>
                <a:spcPts val="0"/>
              </a:spcAft>
            </a:pPr>
            <a:r>
              <a:rPr lang="zh-TW" altLang="en-US" sz="2000" b="1" kern="100">
                <a:solidFill>
                  <a:srgbClr val="FFFFFF"/>
                </a:solidFill>
                <a:latin typeface="+mn-ea"/>
                <a:cs typeface="Times New Roman"/>
              </a:rPr>
              <a:t>主要功能</a:t>
            </a:r>
            <a:endParaRPr lang="zh-TW" altLang="en-US" sz="2000" b="1" kern="100">
              <a:solidFill>
                <a:srgbClr val="FFFFFF"/>
              </a:solidFill>
              <a:latin typeface="+mn-ea"/>
              <a:cs typeface="Times New Roman" panose="02020603050405020304" pitchFamily="18" charset="0"/>
            </a:endParaRPr>
          </a:p>
        </p:txBody>
      </p:sp>
      <p:pic>
        <p:nvPicPr>
          <p:cNvPr id="33" name="圖片 3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14290" y="1892406"/>
            <a:ext cx="715020" cy="715020"/>
          </a:xfrm>
          <a:prstGeom prst="rect">
            <a:avLst/>
          </a:prstGeom>
        </p:spPr>
      </p:pic>
      <p:sp>
        <p:nvSpPr>
          <p:cNvPr id="7" name="TextBox 6">
            <a:extLst>
              <a:ext uri="{FF2B5EF4-FFF2-40B4-BE49-F238E27FC236}">
                <a16:creationId xmlns:a16="http://schemas.microsoft.com/office/drawing/2014/main" id="{C660F19E-14D7-4389-81C9-EE8005A60798}"/>
              </a:ext>
            </a:extLst>
          </p:cNvPr>
          <p:cNvSpPr txBox="1"/>
          <p:nvPr/>
        </p:nvSpPr>
        <p:spPr>
          <a:xfrm>
            <a:off x="517378" y="431437"/>
            <a:ext cx="548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dirty="0">
                <a:solidFill>
                  <a:srgbClr val="222B34"/>
                </a:solidFill>
                <a:latin typeface="Segoe UI"/>
                <a:cs typeface="Segoe UI"/>
              </a:rPr>
              <a:t>圖像</a:t>
            </a:r>
            <a:r>
              <a:rPr lang="zh-TW" altLang="en-US" b="1" dirty="0" smtClean="0">
                <a:solidFill>
                  <a:srgbClr val="222B34"/>
                </a:solidFill>
                <a:latin typeface="Segoe UI"/>
                <a:cs typeface="Segoe UI"/>
              </a:rPr>
              <a:t>化顯示資料</a:t>
            </a:r>
            <a:r>
              <a:rPr lang="zh-TW" altLang="en-US" b="1" dirty="0">
                <a:solidFill>
                  <a:srgbClr val="222B34"/>
                </a:solidFill>
                <a:latin typeface="Segoe UI"/>
                <a:cs typeface="Segoe UI"/>
              </a:rPr>
              <a:t>流</a:t>
            </a:r>
          </a:p>
        </p:txBody>
      </p:sp>
      <p:pic>
        <p:nvPicPr>
          <p:cNvPr id="2" name="圖片 1"/>
          <p:cNvPicPr>
            <a:picLocks noChangeAspect="1"/>
          </p:cNvPicPr>
          <p:nvPr/>
        </p:nvPicPr>
        <p:blipFill>
          <a:blip r:embed="rId4"/>
          <a:stretch>
            <a:fillRect/>
          </a:stretch>
        </p:blipFill>
        <p:spPr>
          <a:xfrm>
            <a:off x="1321241" y="881472"/>
            <a:ext cx="6098619" cy="3781054"/>
          </a:xfrm>
          <a:prstGeom prst="rect">
            <a:avLst/>
          </a:prstGeom>
        </p:spPr>
      </p:pic>
    </p:spTree>
    <p:extLst>
      <p:ext uri="{BB962C8B-B14F-4D97-AF65-F5344CB8AC3E}">
        <p14:creationId xmlns:p14="http://schemas.microsoft.com/office/powerpoint/2010/main" val="327794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300" fill="hold"/>
                                        <p:tgtEl>
                                          <p:spTgt spid="2"/>
                                        </p:tgtEl>
                                        <p:attrNameLst>
                                          <p:attrName>ppt_w</p:attrName>
                                        </p:attrNameLst>
                                      </p:cBhvr>
                                      <p:tavLst>
                                        <p:tav tm="0">
                                          <p:val>
                                            <p:fltVal val="0"/>
                                          </p:val>
                                        </p:tav>
                                        <p:tav tm="100000">
                                          <p:val>
                                            <p:strVal val="#ppt_w"/>
                                          </p:val>
                                        </p:tav>
                                      </p:tavLst>
                                    </p:anim>
                                    <p:anim calcmode="lin" valueType="num">
                                      <p:cBhvr>
                                        <p:cTn id="12" dur="300" fill="hold"/>
                                        <p:tgtEl>
                                          <p:spTgt spid="2"/>
                                        </p:tgtEl>
                                        <p:attrNameLst>
                                          <p:attrName>ppt_h</p:attrName>
                                        </p:attrNameLst>
                                      </p:cBhvr>
                                      <p:tavLst>
                                        <p:tav tm="0">
                                          <p:val>
                                            <p:fltVal val="0"/>
                                          </p:val>
                                        </p:tav>
                                        <p:tav tm="100000">
                                          <p:val>
                                            <p:strVal val="#ppt_h"/>
                                          </p:val>
                                        </p:tav>
                                      </p:tavLst>
                                    </p:anim>
                                    <p:animEffect transition="in" filter="fade">
                                      <p:cBhvr>
                                        <p:cTn id="13"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14">
            <a:extLst>
              <a:ext uri="{FF2B5EF4-FFF2-40B4-BE49-F238E27FC236}">
                <a16:creationId xmlns:a16="http://schemas.microsoft.com/office/drawing/2014/main" id="{84E5A175-3149-405F-9145-7535715A381B}"/>
              </a:ext>
            </a:extLst>
          </p:cNvPr>
          <p:cNvSpPr/>
          <p:nvPr/>
        </p:nvSpPr>
        <p:spPr>
          <a:xfrm>
            <a:off x="7741316" y="43169"/>
            <a:ext cx="1187610" cy="1152376"/>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a:extLst>
              <a:ext uri="{FF2B5EF4-FFF2-40B4-BE49-F238E27FC236}">
                <a16:creationId xmlns:a16="http://schemas.microsoft.com/office/drawing/2014/main" id="{B1EF227F-F971-46C4-8C83-D820A502B67B}"/>
              </a:ext>
            </a:extLst>
          </p:cNvPr>
          <p:cNvSpPr/>
          <p:nvPr/>
        </p:nvSpPr>
        <p:spPr>
          <a:xfrm>
            <a:off x="7740829" y="416048"/>
            <a:ext cx="1210588" cy="400110"/>
          </a:xfrm>
          <a:prstGeom prst="rect">
            <a:avLst/>
          </a:prstGeom>
        </p:spPr>
        <p:txBody>
          <a:bodyPr wrap="none" anchor="t">
            <a:spAutoFit/>
          </a:bodyPr>
          <a:lstStyle/>
          <a:p>
            <a:pPr>
              <a:spcAft>
                <a:spcPts val="0"/>
              </a:spcAft>
            </a:pPr>
            <a:r>
              <a:rPr lang="zh-TW" altLang="en-US" sz="2000" b="1" kern="100">
                <a:solidFill>
                  <a:srgbClr val="FFFFFF"/>
                </a:solidFill>
                <a:latin typeface="+mn-ea"/>
                <a:cs typeface="Times New Roman"/>
              </a:rPr>
              <a:t>主要功能</a:t>
            </a:r>
            <a:endParaRPr lang="zh-TW" altLang="en-US" sz="2000" b="1" kern="100">
              <a:solidFill>
                <a:srgbClr val="FFFFFF"/>
              </a:solidFill>
              <a:latin typeface="+mn-ea"/>
              <a:cs typeface="Times New Roman" panose="02020603050405020304" pitchFamily="18" charset="0"/>
            </a:endParaRPr>
          </a:p>
        </p:txBody>
      </p:sp>
      <p:pic>
        <p:nvPicPr>
          <p:cNvPr id="33" name="圖片 3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14290" y="1892406"/>
            <a:ext cx="715020" cy="715020"/>
          </a:xfrm>
          <a:prstGeom prst="rect">
            <a:avLst/>
          </a:prstGeom>
        </p:spPr>
      </p:pic>
      <p:sp>
        <p:nvSpPr>
          <p:cNvPr id="8" name="TextBox 7">
            <a:extLst>
              <a:ext uri="{FF2B5EF4-FFF2-40B4-BE49-F238E27FC236}">
                <a16:creationId xmlns:a16="http://schemas.microsoft.com/office/drawing/2014/main" id="{9275CC78-3816-44C5-B9F2-13D5F50038F5}"/>
              </a:ext>
            </a:extLst>
          </p:cNvPr>
          <p:cNvSpPr txBox="1"/>
          <p:nvPr/>
        </p:nvSpPr>
        <p:spPr>
          <a:xfrm>
            <a:off x="423036" y="446826"/>
            <a:ext cx="548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dirty="0">
                <a:solidFill>
                  <a:srgbClr val="222B34"/>
                </a:solidFill>
                <a:latin typeface="Segoe UI"/>
                <a:cs typeface="Segoe UI"/>
              </a:rPr>
              <a:t>參照</a:t>
            </a:r>
            <a:r>
              <a:rPr lang="en-US" altLang="zh-TW" b="1" dirty="0">
                <a:solidFill>
                  <a:srgbClr val="222B34"/>
                </a:solidFill>
                <a:latin typeface="Segoe UI"/>
                <a:cs typeface="Segoe UI"/>
              </a:rPr>
              <a:t>ISO29134</a:t>
            </a:r>
            <a:r>
              <a:rPr lang="zh-TW" altLang="en-US" b="1" dirty="0" smtClean="0">
                <a:solidFill>
                  <a:srgbClr val="222B34"/>
                </a:solidFill>
                <a:latin typeface="Segoe UI"/>
                <a:cs typeface="Segoe UI"/>
              </a:rPr>
              <a:t>自動化</a:t>
            </a:r>
            <a:r>
              <a:rPr lang="zh-TW" altLang="en-US" b="1" dirty="0">
                <a:solidFill>
                  <a:srgbClr val="222B34"/>
                </a:solidFill>
                <a:latin typeface="Segoe UI"/>
                <a:cs typeface="Segoe UI"/>
              </a:rPr>
              <a:t>輸出資料流中的風險項目</a:t>
            </a:r>
          </a:p>
        </p:txBody>
      </p:sp>
      <p:pic>
        <p:nvPicPr>
          <p:cNvPr id="11" name="圖片 10"/>
          <p:cNvPicPr/>
          <p:nvPr/>
        </p:nvPicPr>
        <p:blipFill>
          <a:blip r:embed="rId4" cstate="print">
            <a:extLst>
              <a:ext uri="{28A0092B-C50C-407E-A947-70E740481C1C}">
                <a14:useLocalDpi xmlns:a14="http://schemas.microsoft.com/office/drawing/2010/main" val="0"/>
              </a:ext>
            </a:extLst>
          </a:blip>
          <a:stretch>
            <a:fillRect/>
          </a:stretch>
        </p:blipFill>
        <p:spPr>
          <a:xfrm>
            <a:off x="1081766" y="1356360"/>
            <a:ext cx="6327775" cy="2990668"/>
          </a:xfrm>
          <a:prstGeom prst="rect">
            <a:avLst/>
          </a:prstGeom>
        </p:spPr>
      </p:pic>
    </p:spTree>
    <p:extLst>
      <p:ext uri="{BB962C8B-B14F-4D97-AF65-F5344CB8AC3E}">
        <p14:creationId xmlns:p14="http://schemas.microsoft.com/office/powerpoint/2010/main" val="168191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300" fill="hold"/>
                                        <p:tgtEl>
                                          <p:spTgt spid="11"/>
                                        </p:tgtEl>
                                        <p:attrNameLst>
                                          <p:attrName>ppt_w</p:attrName>
                                        </p:attrNameLst>
                                      </p:cBhvr>
                                      <p:tavLst>
                                        <p:tav tm="0">
                                          <p:val>
                                            <p:fltVal val="0"/>
                                          </p:val>
                                        </p:tav>
                                        <p:tav tm="100000">
                                          <p:val>
                                            <p:strVal val="#ppt_w"/>
                                          </p:val>
                                        </p:tav>
                                      </p:tavLst>
                                    </p:anim>
                                    <p:anim calcmode="lin" valueType="num">
                                      <p:cBhvr>
                                        <p:cTn id="12" dur="300" fill="hold"/>
                                        <p:tgtEl>
                                          <p:spTgt spid="11"/>
                                        </p:tgtEl>
                                        <p:attrNameLst>
                                          <p:attrName>ppt_h</p:attrName>
                                        </p:attrNameLst>
                                      </p:cBhvr>
                                      <p:tavLst>
                                        <p:tav tm="0">
                                          <p:val>
                                            <p:fltVal val="0"/>
                                          </p:val>
                                        </p:tav>
                                        <p:tav tm="100000">
                                          <p:val>
                                            <p:strVal val="#ppt_h"/>
                                          </p:val>
                                        </p:tav>
                                      </p:tavLst>
                                    </p:anim>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14">
            <a:extLst>
              <a:ext uri="{FF2B5EF4-FFF2-40B4-BE49-F238E27FC236}">
                <a16:creationId xmlns:a16="http://schemas.microsoft.com/office/drawing/2014/main" id="{84E5A175-3149-405F-9145-7535715A381B}"/>
              </a:ext>
            </a:extLst>
          </p:cNvPr>
          <p:cNvSpPr/>
          <p:nvPr/>
        </p:nvSpPr>
        <p:spPr>
          <a:xfrm>
            <a:off x="7741316" y="43169"/>
            <a:ext cx="1187610" cy="1152376"/>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a:extLst>
              <a:ext uri="{FF2B5EF4-FFF2-40B4-BE49-F238E27FC236}">
                <a16:creationId xmlns:a16="http://schemas.microsoft.com/office/drawing/2014/main" id="{B1EF227F-F971-46C4-8C83-D820A502B67B}"/>
              </a:ext>
            </a:extLst>
          </p:cNvPr>
          <p:cNvSpPr/>
          <p:nvPr/>
        </p:nvSpPr>
        <p:spPr>
          <a:xfrm>
            <a:off x="7740829" y="416048"/>
            <a:ext cx="1210588" cy="400110"/>
          </a:xfrm>
          <a:prstGeom prst="rect">
            <a:avLst/>
          </a:prstGeom>
        </p:spPr>
        <p:txBody>
          <a:bodyPr wrap="none" anchor="t">
            <a:spAutoFit/>
          </a:bodyPr>
          <a:lstStyle/>
          <a:p>
            <a:pPr>
              <a:spcAft>
                <a:spcPts val="0"/>
              </a:spcAft>
            </a:pPr>
            <a:r>
              <a:rPr lang="zh-TW" altLang="en-US" sz="2000" b="1" kern="100">
                <a:solidFill>
                  <a:srgbClr val="FFFFFF"/>
                </a:solidFill>
                <a:latin typeface="+mn-ea"/>
                <a:cs typeface="Times New Roman"/>
              </a:rPr>
              <a:t>主要功能</a:t>
            </a:r>
            <a:endParaRPr lang="zh-TW" altLang="en-US" sz="2000" b="1" kern="100">
              <a:solidFill>
                <a:srgbClr val="FFFFFF"/>
              </a:solidFill>
              <a:latin typeface="+mn-ea"/>
              <a:cs typeface="Times New Roman" panose="02020603050405020304" pitchFamily="18" charset="0"/>
            </a:endParaRPr>
          </a:p>
        </p:txBody>
      </p:sp>
      <p:sp>
        <p:nvSpPr>
          <p:cNvPr id="10" name="TextBox 9">
            <a:extLst>
              <a:ext uri="{FF2B5EF4-FFF2-40B4-BE49-F238E27FC236}">
                <a16:creationId xmlns:a16="http://schemas.microsoft.com/office/drawing/2014/main" id="{441CDEA9-B7ED-44DC-BE4F-261C288B4FFC}"/>
              </a:ext>
            </a:extLst>
          </p:cNvPr>
          <p:cNvSpPr txBox="1"/>
          <p:nvPr/>
        </p:nvSpPr>
        <p:spPr>
          <a:xfrm>
            <a:off x="444806" y="446826"/>
            <a:ext cx="548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dirty="0">
                <a:solidFill>
                  <a:srgbClr val="222B34"/>
                </a:solidFill>
                <a:latin typeface="Segoe UI"/>
                <a:cs typeface="Segoe UI"/>
              </a:rPr>
              <a:t>自動輸出風險圖</a:t>
            </a:r>
            <a:endParaRPr lang="zh-TW" b="1" dirty="0">
              <a:solidFill>
                <a:srgbClr val="222B34"/>
              </a:solidFill>
              <a:latin typeface="Segoe UI"/>
              <a:cs typeface="Segoe UI"/>
            </a:endParaRPr>
          </a:p>
        </p:txBody>
      </p:sp>
      <p:pic>
        <p:nvPicPr>
          <p:cNvPr id="11" name="圖片 10"/>
          <p:cNvPicPr/>
          <p:nvPr/>
        </p:nvPicPr>
        <p:blipFill>
          <a:blip r:embed="rId3">
            <a:extLst>
              <a:ext uri="{28A0092B-C50C-407E-A947-70E740481C1C}">
                <a14:useLocalDpi xmlns:a14="http://schemas.microsoft.com/office/drawing/2010/main" val="0"/>
              </a:ext>
            </a:extLst>
          </a:blip>
          <a:stretch>
            <a:fillRect/>
          </a:stretch>
        </p:blipFill>
        <p:spPr>
          <a:xfrm>
            <a:off x="2672576" y="816158"/>
            <a:ext cx="4162425" cy="3918585"/>
          </a:xfrm>
          <a:prstGeom prst="rect">
            <a:avLst/>
          </a:prstGeom>
        </p:spPr>
      </p:pic>
    </p:spTree>
    <p:extLst>
      <p:ext uri="{BB962C8B-B14F-4D97-AF65-F5344CB8AC3E}">
        <p14:creationId xmlns:p14="http://schemas.microsoft.com/office/powerpoint/2010/main" val="104398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50"/>
                                        <p:tgtEl>
                                          <p:spTgt spid="10"/>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300" fill="hold"/>
                                        <p:tgtEl>
                                          <p:spTgt spid="11"/>
                                        </p:tgtEl>
                                        <p:attrNameLst>
                                          <p:attrName>ppt_w</p:attrName>
                                        </p:attrNameLst>
                                      </p:cBhvr>
                                      <p:tavLst>
                                        <p:tav tm="0">
                                          <p:val>
                                            <p:fltVal val="0"/>
                                          </p:val>
                                        </p:tav>
                                        <p:tav tm="100000">
                                          <p:val>
                                            <p:strVal val="#ppt_w"/>
                                          </p:val>
                                        </p:tav>
                                      </p:tavLst>
                                    </p:anim>
                                    <p:anim calcmode="lin" valueType="num">
                                      <p:cBhvr>
                                        <p:cTn id="12" dur="300" fill="hold"/>
                                        <p:tgtEl>
                                          <p:spTgt spid="11"/>
                                        </p:tgtEl>
                                        <p:attrNameLst>
                                          <p:attrName>ppt_h</p:attrName>
                                        </p:attrNameLst>
                                      </p:cBhvr>
                                      <p:tavLst>
                                        <p:tav tm="0">
                                          <p:val>
                                            <p:fltVal val="0"/>
                                          </p:val>
                                        </p:tav>
                                        <p:tav tm="100000">
                                          <p:val>
                                            <p:strVal val="#ppt_h"/>
                                          </p:val>
                                        </p:tav>
                                      </p:tavLst>
                                    </p:anim>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ound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085528" y="2089925"/>
            <a:ext cx="1667444" cy="646331"/>
          </a:xfrm>
          <a:prstGeom prst="rect">
            <a:avLst/>
          </a:prstGeom>
        </p:spPr>
        <p:txBody>
          <a:bodyPr wrap="none">
            <a:spAutoFit/>
          </a:bodyPr>
          <a:lstStyle/>
          <a:p>
            <a:pPr>
              <a:spcAft>
                <a:spcPts val="0"/>
              </a:spcAft>
            </a:pPr>
            <a:r>
              <a:rPr lang="en-US" altLang="zh-TW" sz="3600" b="1" kern="100" dirty="0" smtClean="0">
                <a:solidFill>
                  <a:schemeClr val="accent1"/>
                </a:solidFill>
                <a:latin typeface="+mn-ea"/>
                <a:cs typeface="Times New Roman" panose="02020603050405020304" pitchFamily="18" charset="0"/>
              </a:rPr>
              <a:t>DEMO</a:t>
            </a:r>
            <a:endParaRPr lang="zh-CN" altLang="en-US" sz="3600" b="1" kern="100" dirty="0">
              <a:solidFill>
                <a:schemeClr val="accent1"/>
              </a:solidFill>
              <a:latin typeface="+mn-ea"/>
              <a:cs typeface="Times New Roman" panose="02020603050405020304" pitchFamily="18" charset="0"/>
            </a:endParaRPr>
          </a:p>
        </p:txBody>
      </p:sp>
      <p:grpSp>
        <p:nvGrpSpPr>
          <p:cNvPr id="3" name="群組 2"/>
          <p:cNvGrpSpPr/>
          <p:nvPr/>
        </p:nvGrpSpPr>
        <p:grpSpPr>
          <a:xfrm>
            <a:off x="1059299" y="1588576"/>
            <a:ext cx="1796181" cy="1796181"/>
            <a:chOff x="1059299" y="1588576"/>
            <a:chExt cx="1796181" cy="1796181"/>
          </a:xfrm>
        </p:grpSpPr>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圖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86318" y="1915595"/>
              <a:ext cx="1142141" cy="1142141"/>
            </a:xfrm>
            <a:prstGeom prst="rect">
              <a:avLst/>
            </a:prstGeom>
          </p:spPr>
        </p:pic>
      </p:grpSp>
    </p:spTree>
    <p:extLst>
      <p:ext uri="{BB962C8B-B14F-4D97-AF65-F5344CB8AC3E}">
        <p14:creationId xmlns:p14="http://schemas.microsoft.com/office/powerpoint/2010/main" val="25689973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14">
            <a:extLst>
              <a:ext uri="{FF2B5EF4-FFF2-40B4-BE49-F238E27FC236}">
                <a16:creationId xmlns:a16="http://schemas.microsoft.com/office/drawing/2014/main" id="{F4B759FF-9C75-44B2-B6F6-B7B67A0EEC40}"/>
              </a:ext>
            </a:extLst>
          </p:cNvPr>
          <p:cNvSpPr/>
          <p:nvPr/>
        </p:nvSpPr>
        <p:spPr>
          <a:xfrm>
            <a:off x="7741316" y="43169"/>
            <a:ext cx="1187610" cy="1152376"/>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30">
            <a:extLst>
              <a:ext uri="{FF2B5EF4-FFF2-40B4-BE49-F238E27FC236}">
                <a16:creationId xmlns:a16="http://schemas.microsoft.com/office/drawing/2014/main" id="{3695C94B-5A51-4B0A-B9AB-83C3265D00F0}"/>
              </a:ext>
            </a:extLst>
          </p:cNvPr>
          <p:cNvSpPr/>
          <p:nvPr/>
        </p:nvSpPr>
        <p:spPr>
          <a:xfrm>
            <a:off x="7688191" y="416048"/>
            <a:ext cx="1287532" cy="400110"/>
          </a:xfrm>
          <a:prstGeom prst="rect">
            <a:avLst/>
          </a:prstGeom>
        </p:spPr>
        <p:txBody>
          <a:bodyPr wrap="none" anchor="t">
            <a:spAutoFit/>
          </a:bodyPr>
          <a:lstStyle/>
          <a:p>
            <a:r>
              <a:rPr lang="zh-TW" altLang="en-US" sz="2000" b="1" kern="100" dirty="0" smtClean="0">
                <a:solidFill>
                  <a:srgbClr val="FFFFFF"/>
                </a:solidFill>
                <a:latin typeface="+mn-ea"/>
                <a:cs typeface="Times New Roman"/>
              </a:rPr>
              <a:t> 情境</a:t>
            </a:r>
            <a:r>
              <a:rPr lang="zh-TW" altLang="en-US" sz="2000" b="1" kern="100" dirty="0">
                <a:solidFill>
                  <a:srgbClr val="FFFFFF"/>
                </a:solidFill>
                <a:latin typeface="+mn-ea"/>
                <a:cs typeface="Times New Roman"/>
              </a:rPr>
              <a:t>案例</a:t>
            </a: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15" y="0"/>
            <a:ext cx="9687503" cy="5143500"/>
          </a:xfrm>
          <a:prstGeom prst="rect">
            <a:avLst/>
          </a:prstGeom>
        </p:spPr>
      </p:pic>
    </p:spTree>
    <p:extLst>
      <p:ext uri="{BB962C8B-B14F-4D97-AF65-F5344CB8AC3E}">
        <p14:creationId xmlns:p14="http://schemas.microsoft.com/office/powerpoint/2010/main" val="1169196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ound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隱私衝擊自動化分析工具">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5028" y="611831"/>
            <a:ext cx="7053943" cy="3967843"/>
          </a:xfrm>
          <a:prstGeom prst="rect">
            <a:avLst/>
          </a:prstGeom>
        </p:spPr>
      </p:pic>
    </p:spTree>
    <p:extLst>
      <p:ext uri="{BB962C8B-B14F-4D97-AF65-F5344CB8AC3E}">
        <p14:creationId xmlns:p14="http://schemas.microsoft.com/office/powerpoint/2010/main" val="54955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ound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085528" y="2089925"/>
            <a:ext cx="1330814" cy="646331"/>
          </a:xfrm>
          <a:prstGeom prst="rect">
            <a:avLst/>
          </a:prstGeom>
        </p:spPr>
        <p:txBody>
          <a:bodyPr wrap="none">
            <a:spAutoFit/>
          </a:bodyPr>
          <a:lstStyle/>
          <a:p>
            <a:pPr>
              <a:spcAft>
                <a:spcPts val="0"/>
              </a:spcAft>
            </a:pPr>
            <a:r>
              <a:rPr lang="en-US" altLang="zh-TW" sz="3600" b="1" kern="100" dirty="0" smtClean="0">
                <a:solidFill>
                  <a:schemeClr val="accent1"/>
                </a:solidFill>
                <a:latin typeface="+mn-ea"/>
                <a:cs typeface="Times New Roman" panose="02020603050405020304" pitchFamily="18" charset="0"/>
              </a:rPr>
              <a:t>Q&amp;A</a:t>
            </a:r>
            <a:endParaRPr lang="zh-CN" altLang="en-US" sz="3600" b="1" kern="100" dirty="0">
              <a:solidFill>
                <a:schemeClr val="accent1"/>
              </a:solidFill>
              <a:latin typeface="+mn-ea"/>
              <a:cs typeface="Times New Roman" panose="02020603050405020304" pitchFamily="18" charset="0"/>
            </a:endParaRPr>
          </a:p>
        </p:txBody>
      </p:sp>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 name="圖片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63817" y="1900351"/>
            <a:ext cx="1176678" cy="1176678"/>
          </a:xfrm>
          <a:prstGeom prst="rect">
            <a:avLst/>
          </a:prstGeom>
        </p:spPr>
      </p:pic>
    </p:spTree>
    <p:extLst>
      <p:ext uri="{BB962C8B-B14F-4D97-AF65-F5344CB8AC3E}">
        <p14:creationId xmlns:p14="http://schemas.microsoft.com/office/powerpoint/2010/main" val="1580483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ound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a:cs typeface="+mn-cs"/>
            </a:endParaRPr>
          </a:p>
        </p:txBody>
      </p:sp>
      <p:sp>
        <p:nvSpPr>
          <p:cNvPr id="11" name="文本框 10">
            <a:extLst>
              <a:ext uri="{FF2B5EF4-FFF2-40B4-BE49-F238E27FC236}">
                <a16:creationId xmlns:a16="http://schemas.microsoft.com/office/drawing/2014/main" id="{F308687F-5083-4900-B884-1ED108CE6C82}"/>
              </a:ext>
            </a:extLst>
          </p:cNvPr>
          <p:cNvSpPr txBox="1"/>
          <p:nvPr/>
        </p:nvSpPr>
        <p:spPr>
          <a:xfrm>
            <a:off x="3453744" y="2592759"/>
            <a:ext cx="2236510" cy="707886"/>
          </a:xfrm>
          <a:prstGeom prst="rect">
            <a:avLst/>
          </a:prstGeom>
          <a:noFill/>
        </p:spPr>
        <p:txBody>
          <a:bodyPr wrap="none" rtlCol="0">
            <a:spAutoFit/>
          </a:bodyPr>
          <a:lstStyle/>
          <a:p>
            <a:pPr lvl="0" algn="ctr"/>
            <a:r>
              <a:rPr lang="zh-TW" altLang="en-US" sz="4000">
                <a:solidFill>
                  <a:srgbClr val="222B34"/>
                </a:solidFill>
              </a:rPr>
              <a:t>謝謝大家</a:t>
            </a:r>
            <a:endParaRPr lang="zh-CN" altLang="en-US" sz="4000">
              <a:solidFill>
                <a:srgbClr val="222B34"/>
              </a:solidFill>
            </a:endParaRPr>
          </a:p>
        </p:txBody>
      </p:sp>
      <p:cxnSp>
        <p:nvCxnSpPr>
          <p:cNvPr id="14" name="直接连接符 13">
            <a:extLst>
              <a:ext uri="{FF2B5EF4-FFF2-40B4-BE49-F238E27FC236}">
                <a16:creationId xmlns:a16="http://schemas.microsoft.com/office/drawing/2014/main" id="{CF3A8B31-6E44-4C33-990E-9C86ACE33E11}"/>
              </a:ext>
            </a:extLst>
          </p:cNvPr>
          <p:cNvCxnSpPr/>
          <p:nvPr/>
        </p:nvCxnSpPr>
        <p:spPr>
          <a:xfrm>
            <a:off x="4441369" y="3440485"/>
            <a:ext cx="261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84E5A175-3149-405F-9145-7535715A381B}"/>
              </a:ext>
            </a:extLst>
          </p:cNvPr>
          <p:cNvSpPr/>
          <p:nvPr/>
        </p:nvSpPr>
        <p:spPr>
          <a:xfrm>
            <a:off x="3835940" y="848674"/>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a:cs typeface="+mn-cs"/>
            </a:endParaRPr>
          </a:p>
        </p:txBody>
      </p:sp>
      <p:sp>
        <p:nvSpPr>
          <p:cNvPr id="26" name="文本框 25">
            <a:extLst>
              <a:ext uri="{FF2B5EF4-FFF2-40B4-BE49-F238E27FC236}">
                <a16:creationId xmlns:a16="http://schemas.microsoft.com/office/drawing/2014/main" id="{E44EA276-324F-46D1-84EF-132808518A55}"/>
              </a:ext>
            </a:extLst>
          </p:cNvPr>
          <p:cNvSpPr txBox="1"/>
          <p:nvPr/>
        </p:nvSpPr>
        <p:spPr>
          <a:xfrm>
            <a:off x="2176086" y="3598502"/>
            <a:ext cx="4791825" cy="492443"/>
          </a:xfrm>
          <a:prstGeom prst="rect">
            <a:avLst/>
          </a:prstGeom>
          <a:noFill/>
        </p:spPr>
        <p:txBody>
          <a:bodyPr wrap="none" rtlCol="0">
            <a:spAutoFit/>
          </a:bodyPr>
          <a:lstStyle/>
          <a:p>
            <a:pPr lvl="0" algn="ctr"/>
            <a:r>
              <a:rPr lang="en-US" altLang="zh-CN" sz="2600">
                <a:solidFill>
                  <a:srgbClr val="222B34"/>
                </a:solidFill>
                <a:latin typeface="Arial"/>
              </a:rPr>
              <a:t>THANK YOU FOR WATCHING</a:t>
            </a:r>
          </a:p>
        </p:txBody>
      </p:sp>
      <p:pic>
        <p:nvPicPr>
          <p:cNvPr id="12" name="圖片 1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20836" y="1027788"/>
            <a:ext cx="994306" cy="994306"/>
          </a:xfrm>
          <a:prstGeom prst="rect">
            <a:avLst/>
          </a:prstGeom>
        </p:spPr>
      </p:pic>
    </p:spTree>
    <p:extLst>
      <p:ext uri="{BB962C8B-B14F-4D97-AF65-F5344CB8AC3E}">
        <p14:creationId xmlns:p14="http://schemas.microsoft.com/office/powerpoint/2010/main" val="11819111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DA22EB-20CE-408C-85B4-8B6AF0706B36}"/>
              </a:ext>
            </a:extLst>
          </p:cNvPr>
          <p:cNvSpPr txBox="1"/>
          <p:nvPr/>
        </p:nvSpPr>
        <p:spPr>
          <a:xfrm>
            <a:off x="210032" y="336563"/>
            <a:ext cx="1210588" cy="707886"/>
          </a:xfrm>
          <a:prstGeom prst="rect">
            <a:avLst/>
          </a:prstGeom>
          <a:noFill/>
        </p:spPr>
        <p:txBody>
          <a:bodyPr wrap="none" rtlCol="0">
            <a:spAutoFit/>
          </a:bodyPr>
          <a:lstStyle/>
          <a:p>
            <a:r>
              <a:rPr lang="zh-TW" altLang="en-US" sz="4000">
                <a:solidFill>
                  <a:schemeClr val="accent1"/>
                </a:solidFill>
              </a:rPr>
              <a:t>目錄</a:t>
            </a:r>
            <a:endParaRPr lang="zh-CN" altLang="en-US" sz="4000">
              <a:solidFill>
                <a:schemeClr val="accent1"/>
              </a:solidFill>
            </a:endParaRPr>
          </a:p>
        </p:txBody>
      </p:sp>
      <p:cxnSp>
        <p:nvCxnSpPr>
          <p:cNvPr id="4" name="直接连接符 3">
            <a:extLst>
              <a:ext uri="{FF2B5EF4-FFF2-40B4-BE49-F238E27FC236}">
                <a16:creationId xmlns:a16="http://schemas.microsoft.com/office/drawing/2014/main" id="{F0A0F34D-04C9-4B6F-9537-C4B94B15C82E}"/>
              </a:ext>
            </a:extLst>
          </p:cNvPr>
          <p:cNvCxnSpPr/>
          <p:nvPr/>
        </p:nvCxnSpPr>
        <p:spPr>
          <a:xfrm flipH="1">
            <a:off x="466344" y="690506"/>
            <a:ext cx="1325880" cy="626230"/>
          </a:xfrm>
          <a:prstGeom prst="line">
            <a:avLst/>
          </a:prstGeom>
          <a:ln w="19050">
            <a:solidFill>
              <a:srgbClr val="222B34"/>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A28BF9B-EF97-4747-AD9D-72C93554A059}"/>
              </a:ext>
            </a:extLst>
          </p:cNvPr>
          <p:cNvSpPr txBox="1"/>
          <p:nvPr/>
        </p:nvSpPr>
        <p:spPr>
          <a:xfrm>
            <a:off x="949810" y="1044449"/>
            <a:ext cx="1454244" cy="369332"/>
          </a:xfrm>
          <a:prstGeom prst="rect">
            <a:avLst/>
          </a:prstGeom>
          <a:noFill/>
        </p:spPr>
        <p:txBody>
          <a:bodyPr wrap="none" rtlCol="0">
            <a:spAutoFit/>
          </a:bodyPr>
          <a:lstStyle/>
          <a:p>
            <a:r>
              <a:rPr lang="en-US" altLang="zh-CN">
                <a:solidFill>
                  <a:schemeClr val="accent1"/>
                </a:solidFill>
                <a:latin typeface="+mj-lt"/>
              </a:rPr>
              <a:t>CONTENTS</a:t>
            </a:r>
            <a:endParaRPr lang="zh-CN" altLang="en-US">
              <a:solidFill>
                <a:schemeClr val="accent1"/>
              </a:solidFill>
              <a:latin typeface="+mj-lt"/>
            </a:endParaRPr>
          </a:p>
        </p:txBody>
      </p:sp>
      <p:grpSp>
        <p:nvGrpSpPr>
          <p:cNvPr id="3" name="群組 2"/>
          <p:cNvGrpSpPr/>
          <p:nvPr/>
        </p:nvGrpSpPr>
        <p:grpSpPr>
          <a:xfrm>
            <a:off x="1961676" y="2056450"/>
            <a:ext cx="1210588" cy="1559206"/>
            <a:chOff x="1961676" y="2056450"/>
            <a:chExt cx="1210588" cy="1559206"/>
          </a:xfrm>
        </p:grpSpPr>
        <p:sp>
          <p:nvSpPr>
            <p:cNvPr id="6" name="椭圆 5">
              <a:extLst>
                <a:ext uri="{FF2B5EF4-FFF2-40B4-BE49-F238E27FC236}">
                  <a16:creationId xmlns:a16="http://schemas.microsoft.com/office/drawing/2014/main" id="{4CB3FFBD-331E-42F6-83E7-4E7290D02507}"/>
                </a:ext>
              </a:extLst>
            </p:cNvPr>
            <p:cNvSpPr/>
            <p:nvPr/>
          </p:nvSpPr>
          <p:spPr>
            <a:xfrm>
              <a:off x="2046652" y="2056450"/>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a:extLst>
                <a:ext uri="{FF2B5EF4-FFF2-40B4-BE49-F238E27FC236}">
                  <a16:creationId xmlns:a16="http://schemas.microsoft.com/office/drawing/2014/main" id="{B697FF0D-B812-4518-824F-8AF2AC26DB85}"/>
                </a:ext>
              </a:extLst>
            </p:cNvPr>
            <p:cNvSpPr/>
            <p:nvPr/>
          </p:nvSpPr>
          <p:spPr>
            <a:xfrm>
              <a:off x="1961676" y="3277102"/>
              <a:ext cx="1210588" cy="338554"/>
            </a:xfrm>
            <a:prstGeom prst="rect">
              <a:avLst/>
            </a:prstGeom>
          </p:spPr>
          <p:txBody>
            <a:bodyPr wrap="none">
              <a:spAutoFit/>
            </a:bodyPr>
            <a:lstStyle/>
            <a:p>
              <a:pPr algn="ctr">
                <a:spcAft>
                  <a:spcPts val="0"/>
                </a:spcAft>
              </a:pPr>
              <a:r>
                <a:rPr lang="zh-TW" altLang="en-US" sz="1600" b="1" kern="100" dirty="0">
                  <a:solidFill>
                    <a:schemeClr val="accent1"/>
                  </a:solidFill>
                  <a:latin typeface="+mn-ea"/>
                  <a:cs typeface="Times New Roman" panose="02020603050405020304" pitchFamily="18" charset="0"/>
                </a:rPr>
                <a:t>動機與目標</a:t>
              </a:r>
              <a:endParaRPr lang="en-US" altLang="zh-CN" sz="1600" b="1" kern="100" dirty="0">
                <a:solidFill>
                  <a:schemeClr val="accent1"/>
                </a:solidFill>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35B809C4-5FEA-410E-B945-C8E99E3168E7}"/>
                </a:ext>
              </a:extLst>
            </p:cNvPr>
            <p:cNvSpPr txBox="1"/>
            <p:nvPr/>
          </p:nvSpPr>
          <p:spPr>
            <a:xfrm>
              <a:off x="2169905" y="2222819"/>
              <a:ext cx="755335" cy="707886"/>
            </a:xfrm>
            <a:prstGeom prst="rect">
              <a:avLst/>
            </a:prstGeom>
            <a:noFill/>
          </p:spPr>
          <p:txBody>
            <a:bodyPr wrap="none" rtlCol="0">
              <a:spAutoFit/>
            </a:bodyPr>
            <a:lstStyle/>
            <a:p>
              <a:pPr algn="ctr"/>
              <a:r>
                <a:rPr lang="en-US" altLang="zh-CN" sz="4000" b="1" dirty="0">
                  <a:solidFill>
                    <a:schemeClr val="bg1"/>
                  </a:solidFill>
                  <a:latin typeface="+mj-lt"/>
                </a:rPr>
                <a:t>01</a:t>
              </a:r>
              <a:endParaRPr lang="zh-CN" altLang="en-US" sz="4000" b="1" dirty="0">
                <a:solidFill>
                  <a:schemeClr val="bg1"/>
                </a:solidFill>
                <a:latin typeface="+mj-lt"/>
              </a:endParaRPr>
            </a:p>
          </p:txBody>
        </p:sp>
      </p:grpSp>
      <p:grpSp>
        <p:nvGrpSpPr>
          <p:cNvPr id="12" name="群組 11"/>
          <p:cNvGrpSpPr/>
          <p:nvPr/>
        </p:nvGrpSpPr>
        <p:grpSpPr>
          <a:xfrm>
            <a:off x="3633749" y="2056450"/>
            <a:ext cx="1040625" cy="2051649"/>
            <a:chOff x="3633749" y="2056450"/>
            <a:chExt cx="1040625" cy="2051649"/>
          </a:xfrm>
        </p:grpSpPr>
        <p:sp>
          <p:nvSpPr>
            <p:cNvPr id="8" name="椭圆 7">
              <a:extLst>
                <a:ext uri="{FF2B5EF4-FFF2-40B4-BE49-F238E27FC236}">
                  <a16:creationId xmlns:a16="http://schemas.microsoft.com/office/drawing/2014/main" id="{61AD739D-6B1B-41EA-8079-419F27465730}"/>
                </a:ext>
              </a:extLst>
            </p:cNvPr>
            <p:cNvSpPr/>
            <p:nvPr/>
          </p:nvSpPr>
          <p:spPr>
            <a:xfrm>
              <a:off x="3633749" y="2056450"/>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5E39C0C3-772E-4B36-B074-9A7345360EAE}"/>
                </a:ext>
              </a:extLst>
            </p:cNvPr>
            <p:cNvSpPr/>
            <p:nvPr/>
          </p:nvSpPr>
          <p:spPr>
            <a:xfrm>
              <a:off x="3651364" y="3277102"/>
              <a:ext cx="1020442" cy="830997"/>
            </a:xfrm>
            <a:prstGeom prst="rect">
              <a:avLst/>
            </a:prstGeom>
          </p:spPr>
          <p:txBody>
            <a:bodyPr wrap="square" anchor="t">
              <a:spAutoFit/>
            </a:bodyPr>
            <a:lstStyle/>
            <a:p>
              <a:pPr algn="ctr"/>
              <a:r>
                <a:rPr lang="zh-TW" altLang="en-US" sz="1600" b="1" kern="100" smtClean="0">
                  <a:solidFill>
                    <a:schemeClr val="accent1"/>
                  </a:solidFill>
                  <a:latin typeface="+mn-ea"/>
                  <a:cs typeface="Times New Roman"/>
                </a:rPr>
                <a:t>開發工具</a:t>
              </a:r>
              <a:endParaRPr lang="en-US" altLang="zh-CN" sz="1600" b="1" kern="100" smtClean="0">
                <a:solidFill>
                  <a:schemeClr val="accent1"/>
                </a:solidFill>
                <a:latin typeface="微软雅黑"/>
                <a:ea typeface="微软雅黑"/>
                <a:cs typeface="Times New Roman" panose="02020603050405020304" pitchFamily="18" charset="0"/>
              </a:endParaRPr>
            </a:p>
            <a:p>
              <a:pPr algn="ctr"/>
              <a:r>
                <a:rPr lang="zh-TW" altLang="en-US" sz="1600" b="1" kern="100" smtClean="0">
                  <a:solidFill>
                    <a:schemeClr val="accent1"/>
                  </a:solidFill>
                  <a:latin typeface="微软雅黑"/>
                  <a:ea typeface="微软雅黑"/>
                  <a:cs typeface="Times New Roman"/>
                </a:rPr>
                <a:t>&amp;</a:t>
              </a:r>
              <a:endParaRPr lang="en-US" altLang="zh-CN" sz="1600" b="1" kern="100" smtClean="0">
                <a:solidFill>
                  <a:schemeClr val="accent1"/>
                </a:solidFill>
                <a:latin typeface="微软雅黑"/>
                <a:ea typeface="微软雅黑"/>
                <a:cs typeface="Times New Roman" panose="02020603050405020304" pitchFamily="18" charset="0"/>
              </a:endParaRPr>
            </a:p>
            <a:p>
              <a:pPr algn="ctr">
                <a:spcAft>
                  <a:spcPts val="0"/>
                </a:spcAft>
              </a:pPr>
              <a:r>
                <a:rPr lang="zh-TW" sz="1600" b="1" kern="100" smtClean="0">
                  <a:solidFill>
                    <a:schemeClr val="accent1"/>
                  </a:solidFill>
                  <a:latin typeface="Microsoft YaHei"/>
                  <a:ea typeface="Microsoft YaHei"/>
                  <a:cs typeface="Times New Roman"/>
                </a:rPr>
                <a:t>主要</a:t>
              </a:r>
              <a:r>
                <a:rPr lang="zh-TW" sz="1600" b="1" kern="100" dirty="0">
                  <a:solidFill>
                    <a:schemeClr val="accent1"/>
                  </a:solidFill>
                  <a:latin typeface="Microsoft YaHei"/>
                  <a:ea typeface="Microsoft YaHei"/>
                  <a:cs typeface="Times New Roman"/>
                </a:rPr>
                <a:t>功能</a:t>
              </a:r>
              <a:endParaRPr lang="en-US" altLang="zh-CN" sz="1600" b="1" kern="100" dirty="0">
                <a:solidFill>
                  <a:schemeClr val="accent1"/>
                </a:solidFill>
                <a:latin typeface="+mn-ea"/>
                <a:cs typeface="Times New Roman" panose="02020603050405020304" pitchFamily="18" charset="0"/>
              </a:endParaRPr>
            </a:p>
          </p:txBody>
        </p:sp>
        <p:sp>
          <p:nvSpPr>
            <p:cNvPr id="17" name="文本框 16">
              <a:extLst>
                <a:ext uri="{FF2B5EF4-FFF2-40B4-BE49-F238E27FC236}">
                  <a16:creationId xmlns:a16="http://schemas.microsoft.com/office/drawing/2014/main" id="{F75C41DC-A784-4EED-9C7A-DDA83A9D9C79}"/>
                </a:ext>
              </a:extLst>
            </p:cNvPr>
            <p:cNvSpPr txBox="1"/>
            <p:nvPr/>
          </p:nvSpPr>
          <p:spPr>
            <a:xfrm>
              <a:off x="3775711" y="2222819"/>
              <a:ext cx="755335" cy="707886"/>
            </a:xfrm>
            <a:prstGeom prst="rect">
              <a:avLst/>
            </a:prstGeom>
            <a:noFill/>
          </p:spPr>
          <p:txBody>
            <a:bodyPr wrap="none" rtlCol="0">
              <a:spAutoFit/>
            </a:bodyPr>
            <a:lstStyle/>
            <a:p>
              <a:pPr algn="ctr"/>
              <a:r>
                <a:rPr lang="en-US" altLang="zh-CN" sz="4000" b="1" dirty="0">
                  <a:solidFill>
                    <a:schemeClr val="bg1"/>
                  </a:solidFill>
                  <a:latin typeface="+mj-lt"/>
                </a:rPr>
                <a:t>02</a:t>
              </a:r>
              <a:endParaRPr lang="zh-CN" altLang="en-US" sz="4000" b="1" dirty="0">
                <a:solidFill>
                  <a:schemeClr val="bg1"/>
                </a:solidFill>
                <a:latin typeface="+mj-lt"/>
              </a:endParaRPr>
            </a:p>
          </p:txBody>
        </p:sp>
      </p:grpSp>
      <p:grpSp>
        <p:nvGrpSpPr>
          <p:cNvPr id="13" name="群組 12"/>
          <p:cNvGrpSpPr/>
          <p:nvPr/>
        </p:nvGrpSpPr>
        <p:grpSpPr>
          <a:xfrm>
            <a:off x="5237680" y="2056450"/>
            <a:ext cx="1040625" cy="1559206"/>
            <a:chOff x="5237680" y="2056450"/>
            <a:chExt cx="1040625" cy="1559206"/>
          </a:xfrm>
        </p:grpSpPr>
        <p:sp>
          <p:nvSpPr>
            <p:cNvPr id="10" name="椭圆 9">
              <a:extLst>
                <a:ext uri="{FF2B5EF4-FFF2-40B4-BE49-F238E27FC236}">
                  <a16:creationId xmlns:a16="http://schemas.microsoft.com/office/drawing/2014/main" id="{F45FF37A-03C7-4681-8C7A-BB81B7A4E0AF}"/>
                </a:ext>
              </a:extLst>
            </p:cNvPr>
            <p:cNvSpPr/>
            <p:nvPr/>
          </p:nvSpPr>
          <p:spPr>
            <a:xfrm>
              <a:off x="5237680" y="2056450"/>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a:extLst>
                <a:ext uri="{FF2B5EF4-FFF2-40B4-BE49-F238E27FC236}">
                  <a16:creationId xmlns:a16="http://schemas.microsoft.com/office/drawing/2014/main" id="{2F5E705C-613F-431D-9818-5CD0BE8539EB}"/>
                </a:ext>
              </a:extLst>
            </p:cNvPr>
            <p:cNvSpPr/>
            <p:nvPr/>
          </p:nvSpPr>
          <p:spPr>
            <a:xfrm>
              <a:off x="5247574" y="3277102"/>
              <a:ext cx="1020847" cy="338554"/>
            </a:xfrm>
            <a:prstGeom prst="rect">
              <a:avLst/>
            </a:prstGeom>
          </p:spPr>
          <p:txBody>
            <a:bodyPr wrap="square" anchor="t">
              <a:spAutoFit/>
            </a:bodyPr>
            <a:lstStyle/>
            <a:p>
              <a:pPr algn="ctr">
                <a:spcAft>
                  <a:spcPts val="0"/>
                </a:spcAft>
              </a:pPr>
              <a:r>
                <a:rPr lang="en-US" altLang="zh-TW" sz="1600" b="1" kern="100" dirty="0" smtClean="0">
                  <a:solidFill>
                    <a:schemeClr val="accent1"/>
                  </a:solidFill>
                  <a:latin typeface="+mn-ea"/>
                  <a:cs typeface="Times New Roman" panose="02020603050405020304" pitchFamily="18" charset="0"/>
                </a:rPr>
                <a:t>DEMO</a:t>
              </a:r>
              <a:endParaRPr lang="zh-TW" altLang="en-US" sz="1600" b="1" kern="100" dirty="0">
                <a:solidFill>
                  <a:schemeClr val="accent1"/>
                </a:solidFill>
                <a:effectLst/>
                <a:latin typeface="+mn-ea"/>
                <a:cs typeface="Times New Roman" panose="02020603050405020304" pitchFamily="18" charset="0"/>
              </a:endParaRPr>
            </a:p>
          </p:txBody>
        </p:sp>
        <p:sp>
          <p:nvSpPr>
            <p:cNvPr id="18" name="文本框 17">
              <a:extLst>
                <a:ext uri="{FF2B5EF4-FFF2-40B4-BE49-F238E27FC236}">
                  <a16:creationId xmlns:a16="http://schemas.microsoft.com/office/drawing/2014/main" id="{24B8F62E-2895-474D-8436-CCA11BEA2F3F}"/>
                </a:ext>
              </a:extLst>
            </p:cNvPr>
            <p:cNvSpPr txBox="1"/>
            <p:nvPr/>
          </p:nvSpPr>
          <p:spPr>
            <a:xfrm>
              <a:off x="5380325" y="2224018"/>
              <a:ext cx="755335" cy="707886"/>
            </a:xfrm>
            <a:prstGeom prst="rect">
              <a:avLst/>
            </a:prstGeom>
            <a:noFill/>
          </p:spPr>
          <p:txBody>
            <a:bodyPr wrap="none" rtlCol="0">
              <a:spAutoFit/>
            </a:bodyPr>
            <a:lstStyle/>
            <a:p>
              <a:pPr algn="ctr"/>
              <a:r>
                <a:rPr lang="en-US" altLang="zh-CN" sz="4000" b="1">
                  <a:solidFill>
                    <a:schemeClr val="bg1"/>
                  </a:solidFill>
                  <a:latin typeface="+mj-lt"/>
                </a:rPr>
                <a:t>03</a:t>
              </a:r>
              <a:endParaRPr lang="zh-CN" altLang="en-US" sz="4000" b="1">
                <a:solidFill>
                  <a:schemeClr val="bg1"/>
                </a:solidFill>
                <a:latin typeface="+mj-lt"/>
              </a:endParaRPr>
            </a:p>
          </p:txBody>
        </p:sp>
      </p:grpSp>
      <p:grpSp>
        <p:nvGrpSpPr>
          <p:cNvPr id="14" name="群組 13"/>
          <p:cNvGrpSpPr/>
          <p:nvPr/>
        </p:nvGrpSpPr>
        <p:grpSpPr>
          <a:xfrm>
            <a:off x="6841611" y="2056450"/>
            <a:ext cx="1040625" cy="1559206"/>
            <a:chOff x="6841611" y="2056450"/>
            <a:chExt cx="1040625" cy="1559206"/>
          </a:xfrm>
        </p:grpSpPr>
        <p:sp>
          <p:nvSpPr>
            <p:cNvPr id="20" name="椭圆 11">
              <a:extLst>
                <a:ext uri="{FF2B5EF4-FFF2-40B4-BE49-F238E27FC236}">
                  <a16:creationId xmlns:a16="http://schemas.microsoft.com/office/drawing/2014/main" id="{BA9CD052-A7F1-4058-8F7A-03A277ACB590}"/>
                </a:ext>
              </a:extLst>
            </p:cNvPr>
            <p:cNvSpPr/>
            <p:nvPr/>
          </p:nvSpPr>
          <p:spPr>
            <a:xfrm>
              <a:off x="6841611" y="2056450"/>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a:extLst>
                <a:ext uri="{FF2B5EF4-FFF2-40B4-BE49-F238E27FC236}">
                  <a16:creationId xmlns:a16="http://schemas.microsoft.com/office/drawing/2014/main" id="{F09E2613-AA62-40E9-A789-F6A2C1BFA7CA}"/>
                </a:ext>
              </a:extLst>
            </p:cNvPr>
            <p:cNvSpPr/>
            <p:nvPr/>
          </p:nvSpPr>
          <p:spPr>
            <a:xfrm>
              <a:off x="6980504" y="3277102"/>
              <a:ext cx="844483" cy="338554"/>
            </a:xfrm>
            <a:prstGeom prst="rect">
              <a:avLst/>
            </a:prstGeom>
          </p:spPr>
          <p:txBody>
            <a:bodyPr wrap="square">
              <a:spAutoFit/>
            </a:bodyPr>
            <a:lstStyle/>
            <a:p>
              <a:pPr algn="ctr">
                <a:spcAft>
                  <a:spcPts val="0"/>
                </a:spcAft>
              </a:pPr>
              <a:r>
                <a:rPr lang="en-US" altLang="zh-TW" sz="1600" b="1" kern="100" dirty="0" smtClean="0">
                  <a:solidFill>
                    <a:schemeClr val="accent1"/>
                  </a:solidFill>
                  <a:latin typeface="+mn-ea"/>
                  <a:cs typeface="Times New Roman"/>
                </a:rPr>
                <a:t>Q&amp;A</a:t>
              </a:r>
              <a:endParaRPr lang="zh-CN" altLang="zh-CN" sz="1100" b="1" kern="100" dirty="0">
                <a:solidFill>
                  <a:schemeClr val="accent1"/>
                </a:solidFill>
                <a:effectLst/>
                <a:latin typeface="+mn-ea"/>
                <a:cs typeface="Times New Roman" panose="02020603050405020304" pitchFamily="18" charset="0"/>
              </a:endParaRPr>
            </a:p>
          </p:txBody>
        </p:sp>
        <p:sp>
          <p:nvSpPr>
            <p:cNvPr id="23" name="文本框 18">
              <a:extLst>
                <a:ext uri="{FF2B5EF4-FFF2-40B4-BE49-F238E27FC236}">
                  <a16:creationId xmlns:a16="http://schemas.microsoft.com/office/drawing/2014/main" id="{FE2226A0-E0FA-4B03-98BB-815BDC71D906}"/>
                </a:ext>
              </a:extLst>
            </p:cNvPr>
            <p:cNvSpPr txBox="1"/>
            <p:nvPr/>
          </p:nvSpPr>
          <p:spPr>
            <a:xfrm>
              <a:off x="6984255" y="2222819"/>
              <a:ext cx="755335" cy="707886"/>
            </a:xfrm>
            <a:prstGeom prst="rect">
              <a:avLst/>
            </a:prstGeom>
            <a:noFill/>
          </p:spPr>
          <p:txBody>
            <a:bodyPr wrap="none" rtlCol="0">
              <a:spAutoFit/>
            </a:bodyPr>
            <a:lstStyle/>
            <a:p>
              <a:pPr algn="ctr"/>
              <a:r>
                <a:rPr lang="en-US" altLang="zh-CN" sz="4000" b="1" dirty="0">
                  <a:solidFill>
                    <a:schemeClr val="bg1"/>
                  </a:solidFill>
                  <a:latin typeface="+mj-lt"/>
                </a:rPr>
                <a:t>0</a:t>
              </a:r>
              <a:r>
                <a:rPr lang="en-US" altLang="zh-TW" sz="4000" b="1" dirty="0">
                  <a:solidFill>
                    <a:schemeClr val="bg1"/>
                  </a:solidFill>
                  <a:latin typeface="+mj-lt"/>
                </a:rPr>
                <a:t>4</a:t>
              </a:r>
              <a:endParaRPr lang="zh-CN" altLang="en-US" sz="4000" b="1" dirty="0">
                <a:solidFill>
                  <a:schemeClr val="bg1"/>
                </a:solidFill>
                <a:latin typeface="+mj-lt"/>
              </a:endParaRPr>
            </a:p>
          </p:txBody>
        </p:sp>
      </p:grpSp>
    </p:spTree>
    <p:extLst>
      <p:ext uri="{BB962C8B-B14F-4D97-AF65-F5344CB8AC3E}">
        <p14:creationId xmlns:p14="http://schemas.microsoft.com/office/powerpoint/2010/main" val="139560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ound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126779" y="2073483"/>
            <a:ext cx="2492990" cy="646331"/>
          </a:xfrm>
          <a:prstGeom prst="rect">
            <a:avLst/>
          </a:prstGeom>
        </p:spPr>
        <p:txBody>
          <a:bodyPr wrap="none">
            <a:spAutoFit/>
          </a:bodyPr>
          <a:lstStyle/>
          <a:p>
            <a:pPr>
              <a:spcAft>
                <a:spcPts val="0"/>
              </a:spcAft>
            </a:pPr>
            <a:r>
              <a:rPr lang="zh-TW" altLang="en-US" sz="3600" b="1" kern="100">
                <a:solidFill>
                  <a:schemeClr val="accent1"/>
                </a:solidFill>
                <a:latin typeface="+mn-ea"/>
                <a:cs typeface="Times New Roman" panose="02020603050405020304" pitchFamily="18" charset="0"/>
              </a:rPr>
              <a:t>動機與目標</a:t>
            </a:r>
            <a:endParaRPr lang="en-US" altLang="zh-CN" sz="3600" b="1" kern="100">
              <a:solidFill>
                <a:schemeClr val="accent1"/>
              </a:solidFill>
              <a:latin typeface="+mn-ea"/>
              <a:cs typeface="Times New Roman" panose="02020603050405020304" pitchFamily="18" charset="0"/>
            </a:endParaRPr>
          </a:p>
        </p:txBody>
      </p:sp>
      <p:grpSp>
        <p:nvGrpSpPr>
          <p:cNvPr id="14" name="组合 13">
            <a:extLst>
              <a:ext uri="{FF2B5EF4-FFF2-40B4-BE49-F238E27FC236}">
                <a16:creationId xmlns:a16="http://schemas.microsoft.com/office/drawing/2014/main" id="{1ED84EDF-6D20-40CB-82F4-D0D8A54B63CC}"/>
              </a:ext>
            </a:extLst>
          </p:cNvPr>
          <p:cNvGrpSpPr/>
          <p:nvPr/>
        </p:nvGrpSpPr>
        <p:grpSpPr>
          <a:xfrm>
            <a:off x="1392603" y="1961831"/>
            <a:ext cx="1115661" cy="1115661"/>
            <a:chOff x="2473104" y="2145028"/>
            <a:chExt cx="359165" cy="359165"/>
          </a:xfrm>
          <a:solidFill>
            <a:sysClr val="window" lastClr="FFFFFF"/>
          </a:solidFill>
        </p:grpSpPr>
        <p:sp>
          <p:nvSpPr>
            <p:cNvPr id="16" name="AutoShape 126">
              <a:extLst>
                <a:ext uri="{FF2B5EF4-FFF2-40B4-BE49-F238E27FC236}">
                  <a16:creationId xmlns:a16="http://schemas.microsoft.com/office/drawing/2014/main" id="{47CF404B-B45D-4987-B666-AF99E1CE006C}"/>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7" name="AutoShape 127">
              <a:extLst>
                <a:ext uri="{FF2B5EF4-FFF2-40B4-BE49-F238E27FC236}">
                  <a16:creationId xmlns:a16="http://schemas.microsoft.com/office/drawing/2014/main" id="{C365FB4B-28E1-46C2-A223-FEF89539A53E}"/>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Tree>
    <p:extLst>
      <p:ext uri="{BB962C8B-B14F-4D97-AF65-F5344CB8AC3E}">
        <p14:creationId xmlns:p14="http://schemas.microsoft.com/office/powerpoint/2010/main" val="261270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14">
            <a:extLst>
              <a:ext uri="{FF2B5EF4-FFF2-40B4-BE49-F238E27FC236}">
                <a16:creationId xmlns:a16="http://schemas.microsoft.com/office/drawing/2014/main" id="{84E5A175-3149-405F-9145-7535715A381B}"/>
              </a:ext>
            </a:extLst>
          </p:cNvPr>
          <p:cNvSpPr/>
          <p:nvPr/>
        </p:nvSpPr>
        <p:spPr>
          <a:xfrm>
            <a:off x="7824033" y="28130"/>
            <a:ext cx="948775" cy="896482"/>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 name="群組 5"/>
          <p:cNvGrpSpPr/>
          <p:nvPr/>
        </p:nvGrpSpPr>
        <p:grpSpPr>
          <a:xfrm>
            <a:off x="3013492" y="475533"/>
            <a:ext cx="3597940" cy="1096214"/>
            <a:chOff x="1976406" y="997973"/>
            <a:chExt cx="3597940" cy="1096214"/>
          </a:xfrm>
        </p:grpSpPr>
        <p:sp>
          <p:nvSpPr>
            <p:cNvPr id="63" name="椭圆 62">
              <a:extLst>
                <a:ext uri="{FF2B5EF4-FFF2-40B4-BE49-F238E27FC236}">
                  <a16:creationId xmlns:a16="http://schemas.microsoft.com/office/drawing/2014/main" id="{73084343-2799-445B-B759-EFC6EAE38533}"/>
                </a:ext>
              </a:extLst>
            </p:cNvPr>
            <p:cNvSpPr/>
            <p:nvPr/>
          </p:nvSpPr>
          <p:spPr>
            <a:xfrm>
              <a:off x="2306967" y="1095314"/>
              <a:ext cx="915880"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矩形: 圆角 63">
              <a:extLst>
                <a:ext uri="{FF2B5EF4-FFF2-40B4-BE49-F238E27FC236}">
                  <a16:creationId xmlns:a16="http://schemas.microsoft.com/office/drawing/2014/main" id="{BCD2B3CC-3858-4463-8607-1A02323512F4}"/>
                </a:ext>
              </a:extLst>
            </p:cNvPr>
            <p:cNvSpPr/>
            <p:nvPr/>
          </p:nvSpPr>
          <p:spPr>
            <a:xfrm>
              <a:off x="1976406" y="997973"/>
              <a:ext cx="3449643"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17DE5808-A425-4D3A-8D7F-57C5727C7CE5}"/>
                </a:ext>
              </a:extLst>
            </p:cNvPr>
            <p:cNvSpPr/>
            <p:nvPr/>
          </p:nvSpPr>
          <p:spPr>
            <a:xfrm>
              <a:off x="3222341" y="1302797"/>
              <a:ext cx="2352005" cy="338554"/>
            </a:xfrm>
            <a:prstGeom prst="rect">
              <a:avLst/>
            </a:prstGeom>
          </p:spPr>
          <p:txBody>
            <a:bodyPr wrap="square">
              <a:spAutoFit/>
            </a:bodyPr>
            <a:lstStyle/>
            <a:p>
              <a:pPr>
                <a:spcAft>
                  <a:spcPts val="0"/>
                </a:spcAft>
              </a:pPr>
              <a:r>
                <a:rPr lang="zh-TW" altLang="en-US" sz="1600" b="1" kern="100">
                  <a:solidFill>
                    <a:schemeClr val="accent1"/>
                  </a:solidFill>
                  <a:cs typeface="Times New Roman" panose="02020603050405020304" pitchFamily="18" charset="0"/>
                </a:rPr>
                <a:t>歐盟實施</a:t>
              </a:r>
              <a:r>
                <a:rPr lang="en-US" altLang="zh-TW" sz="1600" b="1" kern="100">
                  <a:solidFill>
                    <a:schemeClr val="accent1"/>
                  </a:solidFill>
                  <a:latin typeface="微軟正黑體" panose="020B0604030504040204" pitchFamily="34" charset="-120"/>
                  <a:ea typeface="微軟正黑體" panose="020B0604030504040204" pitchFamily="34" charset="-120"/>
                  <a:cs typeface="Times New Roman" panose="02020603050405020304" pitchFamily="18" charset="0"/>
                </a:rPr>
                <a:t>GDPR</a:t>
              </a:r>
              <a:endParaRPr lang="en-US" altLang="zh-CN" sz="1600" b="1" kern="100">
                <a:solidFill>
                  <a:schemeClr val="accent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40" name="Group 69">
              <a:extLst>
                <a:ext uri="{FF2B5EF4-FFF2-40B4-BE49-F238E27FC236}">
                  <a16:creationId xmlns:a16="http://schemas.microsoft.com/office/drawing/2014/main" id="{232ED120-9D12-4BDD-8323-1BFD28B4CF4A}"/>
                </a:ext>
              </a:extLst>
            </p:cNvPr>
            <p:cNvGrpSpPr/>
            <p:nvPr/>
          </p:nvGrpSpPr>
          <p:grpSpPr>
            <a:xfrm>
              <a:off x="2541503" y="1290107"/>
              <a:ext cx="486074" cy="456162"/>
              <a:chOff x="10074275" y="1647825"/>
              <a:chExt cx="464344" cy="435769"/>
            </a:xfrm>
            <a:solidFill>
              <a:sysClr val="window" lastClr="FFFFFF"/>
            </a:solidFill>
          </p:grpSpPr>
          <p:sp>
            <p:nvSpPr>
              <p:cNvPr id="41" name="AutoShape 69">
                <a:extLst>
                  <a:ext uri="{FF2B5EF4-FFF2-40B4-BE49-F238E27FC236}">
                    <a16:creationId xmlns:a16="http://schemas.microsoft.com/office/drawing/2014/main" id="{75D291D9-C0F3-4CC9-B1CE-4CD85420071A}"/>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2" name="AutoShape 70">
                <a:extLst>
                  <a:ext uri="{FF2B5EF4-FFF2-40B4-BE49-F238E27FC236}">
                    <a16:creationId xmlns:a16="http://schemas.microsoft.com/office/drawing/2014/main" id="{F2DCDD8E-17FA-4A58-A06B-5FE6C22DCF0C}"/>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3" name="AutoShape 71">
                <a:extLst>
                  <a:ext uri="{FF2B5EF4-FFF2-40B4-BE49-F238E27FC236}">
                    <a16:creationId xmlns:a16="http://schemas.microsoft.com/office/drawing/2014/main" id="{6F803A87-E556-4EBE-A896-2D3E35FE9899}"/>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4" name="AutoShape 72">
                <a:extLst>
                  <a:ext uri="{FF2B5EF4-FFF2-40B4-BE49-F238E27FC236}">
                    <a16:creationId xmlns:a16="http://schemas.microsoft.com/office/drawing/2014/main" id="{22CB086E-2902-4900-AE74-21C496048561}"/>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5" name="AutoShape 73">
                <a:extLst>
                  <a:ext uri="{FF2B5EF4-FFF2-40B4-BE49-F238E27FC236}">
                    <a16:creationId xmlns:a16="http://schemas.microsoft.com/office/drawing/2014/main" id="{5E30E518-CE9D-40E7-A7A2-DBB6C614D5C8}"/>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6" name="AutoShape 74">
                <a:extLst>
                  <a:ext uri="{FF2B5EF4-FFF2-40B4-BE49-F238E27FC236}">
                    <a16:creationId xmlns:a16="http://schemas.microsoft.com/office/drawing/2014/main" id="{A6D08C1E-C6EF-4C4F-8788-B0D9205C3CF6}"/>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7" name="AutoShape 75">
                <a:extLst>
                  <a:ext uri="{FF2B5EF4-FFF2-40B4-BE49-F238E27FC236}">
                    <a16:creationId xmlns:a16="http://schemas.microsoft.com/office/drawing/2014/main" id="{63F3693E-89E1-460F-B7F7-1F085EEB44D0}"/>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8" name="AutoShape 76">
                <a:extLst>
                  <a:ext uri="{FF2B5EF4-FFF2-40B4-BE49-F238E27FC236}">
                    <a16:creationId xmlns:a16="http://schemas.microsoft.com/office/drawing/2014/main" id="{66B97C9D-865D-445D-A689-40EA1D6EF652}"/>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9" name="AutoShape 77">
                <a:extLst>
                  <a:ext uri="{FF2B5EF4-FFF2-40B4-BE49-F238E27FC236}">
                    <a16:creationId xmlns:a16="http://schemas.microsoft.com/office/drawing/2014/main" id="{117D4320-2CB4-477E-B4AD-93BD1ABDEF41}"/>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sp>
        <p:nvSpPr>
          <p:cNvPr id="32" name="文字方塊 31"/>
          <p:cNvSpPr txBox="1"/>
          <p:nvPr/>
        </p:nvSpPr>
        <p:spPr>
          <a:xfrm>
            <a:off x="2065461" y="4401721"/>
            <a:ext cx="5502146" cy="338554"/>
          </a:xfrm>
          <a:prstGeom prst="rect">
            <a:avLst/>
          </a:prstGeom>
          <a:noFill/>
        </p:spPr>
        <p:txBody>
          <a:bodyPr wrap="square" rtlCol="0" anchor="t">
            <a:spAutoFit/>
          </a:bodyPr>
          <a:lstStyle/>
          <a:p>
            <a:r>
              <a:rPr lang="zh-TW" altLang="en-US" sz="1600" b="1" kern="100" dirty="0" smtClean="0">
                <a:solidFill>
                  <a:srgbClr val="FF0000"/>
                </a:solidFill>
                <a:latin typeface="Microsoft YaHei"/>
                <a:ea typeface="Microsoft YaHei"/>
                <a:cs typeface="Times New Roman"/>
              </a:rPr>
              <a:t>鉅額罰款</a:t>
            </a:r>
            <a:r>
              <a:rPr lang="zh-TW" altLang="en-US" sz="1600" b="1" kern="100" dirty="0">
                <a:solidFill>
                  <a:srgbClr val="FF0000"/>
                </a:solidFill>
                <a:latin typeface="Microsoft YaHei"/>
                <a:ea typeface="Microsoft YaHei"/>
                <a:cs typeface="Times New Roman"/>
              </a:rPr>
              <a:t>：最重可被處以全球營業額的</a:t>
            </a:r>
            <a:r>
              <a:rPr lang="en-US" altLang="zh-TW" sz="1600" b="1" kern="100" dirty="0">
                <a:solidFill>
                  <a:srgbClr val="FF0000"/>
                </a:solidFill>
                <a:latin typeface="Microsoft YaHei"/>
                <a:cs typeface="Times New Roman"/>
              </a:rPr>
              <a:t>4%</a:t>
            </a:r>
            <a:r>
              <a:rPr lang="zh-TW" altLang="en-US" sz="1600" b="1" kern="100" dirty="0">
                <a:solidFill>
                  <a:srgbClr val="FF0000"/>
                </a:solidFill>
                <a:latin typeface="Microsoft YaHei"/>
                <a:ea typeface="Microsoft YaHei"/>
                <a:cs typeface="Times New Roman"/>
              </a:rPr>
              <a:t>或是</a:t>
            </a:r>
            <a:r>
              <a:rPr lang="en-US" altLang="zh-TW" sz="1600" b="1" kern="100" dirty="0">
                <a:solidFill>
                  <a:srgbClr val="FF0000"/>
                </a:solidFill>
                <a:latin typeface="Microsoft YaHei"/>
                <a:cs typeface="Times New Roman"/>
              </a:rPr>
              <a:t>2000</a:t>
            </a:r>
            <a:r>
              <a:rPr lang="zh-TW" altLang="en-US" sz="1600" b="1" kern="100" dirty="0">
                <a:solidFill>
                  <a:srgbClr val="FF0000"/>
                </a:solidFill>
                <a:latin typeface="Microsoft YaHei"/>
                <a:ea typeface="Microsoft YaHei"/>
                <a:cs typeface="Times New Roman"/>
              </a:rPr>
              <a:t>萬歐元</a:t>
            </a:r>
            <a:endParaRPr lang="zh-TW" dirty="0">
              <a:solidFill>
                <a:srgbClr val="FF0000"/>
              </a:solidFill>
              <a:latin typeface="Microsoft YaHei"/>
              <a:ea typeface="Microsoft YaHei"/>
            </a:endParaRPr>
          </a:p>
        </p:txBody>
      </p:sp>
      <p:sp>
        <p:nvSpPr>
          <p:cNvPr id="33" name="文字方塊 32"/>
          <p:cNvSpPr txBox="1"/>
          <p:nvPr/>
        </p:nvSpPr>
        <p:spPr>
          <a:xfrm>
            <a:off x="668951" y="2900321"/>
            <a:ext cx="4512649" cy="338554"/>
          </a:xfrm>
          <a:prstGeom prst="rect">
            <a:avLst/>
          </a:prstGeom>
          <a:noFill/>
        </p:spPr>
        <p:txBody>
          <a:bodyPr wrap="square" rtlCol="0" anchor="t">
            <a:spAutoFit/>
          </a:bodyPr>
          <a:lstStyle/>
          <a:p>
            <a:pPr marL="285750" indent="-285750">
              <a:buFont typeface="Arial" panose="020B0604020202020204" pitchFamily="34" charset="0"/>
              <a:buChar char="•"/>
            </a:pPr>
            <a:r>
              <a:rPr lang="en-US" altLang="zh-TW" sz="1600" b="1" kern="100" dirty="0">
                <a:solidFill>
                  <a:schemeClr val="accent1"/>
                </a:solidFill>
                <a:latin typeface="Microsoft YaHei"/>
                <a:ea typeface="微軟正黑體"/>
                <a:cs typeface="Times New Roman"/>
              </a:rPr>
              <a:t>GDPR</a:t>
            </a:r>
            <a:r>
              <a:rPr lang="zh-TW" altLang="en-US" sz="1600" b="1" kern="100" dirty="0">
                <a:solidFill>
                  <a:schemeClr val="accent1"/>
                </a:solidFill>
                <a:latin typeface="Microsoft YaHei"/>
                <a:ea typeface="Microsoft YaHei"/>
                <a:cs typeface="Times New Roman"/>
              </a:rPr>
              <a:t>第</a:t>
            </a:r>
            <a:r>
              <a:rPr lang="en-US" altLang="zh-TW" sz="1600" b="1" kern="100" dirty="0">
                <a:solidFill>
                  <a:schemeClr val="accent1"/>
                </a:solidFill>
                <a:latin typeface="Microsoft YaHei"/>
                <a:ea typeface="微軟正黑體"/>
                <a:cs typeface="Times New Roman"/>
              </a:rPr>
              <a:t>35</a:t>
            </a:r>
            <a:r>
              <a:rPr lang="zh-TW" altLang="en-US" sz="1600" b="1" kern="100" dirty="0">
                <a:solidFill>
                  <a:schemeClr val="accent1"/>
                </a:solidFill>
                <a:latin typeface="Microsoft YaHei"/>
                <a:ea typeface="Microsoft YaHei"/>
                <a:cs typeface="Times New Roman"/>
              </a:rPr>
              <a:t>條明確</a:t>
            </a:r>
            <a:r>
              <a:rPr lang="zh-TW" altLang="en-US" sz="1600" b="1" kern="100" dirty="0" smtClean="0">
                <a:solidFill>
                  <a:schemeClr val="accent1"/>
                </a:solidFill>
                <a:latin typeface="Microsoft YaHei"/>
                <a:ea typeface="Microsoft YaHei"/>
                <a:cs typeface="Times New Roman"/>
              </a:rPr>
              <a:t>要求資料蒐集</a:t>
            </a:r>
            <a:r>
              <a:rPr lang="zh-TW" altLang="en-US" sz="1600" b="1" kern="100" dirty="0">
                <a:solidFill>
                  <a:schemeClr val="accent1"/>
                </a:solidFill>
                <a:latin typeface="Microsoft YaHei"/>
                <a:ea typeface="Microsoft YaHei"/>
                <a:cs typeface="Times New Roman"/>
              </a:rPr>
              <a:t>者</a:t>
            </a:r>
            <a:r>
              <a:rPr lang="zh-TW" altLang="en-US" sz="1600" b="1" kern="100" dirty="0" smtClean="0">
                <a:solidFill>
                  <a:schemeClr val="accent1"/>
                </a:solidFill>
                <a:latin typeface="Microsoft YaHei"/>
                <a:ea typeface="Microsoft YaHei"/>
                <a:cs typeface="Times New Roman"/>
              </a:rPr>
              <a:t>執行</a:t>
            </a:r>
            <a:r>
              <a:rPr lang="en-US" altLang="zh-TW" sz="1600" b="1" kern="100" dirty="0">
                <a:solidFill>
                  <a:schemeClr val="accent1"/>
                </a:solidFill>
                <a:latin typeface="Microsoft YaHei"/>
                <a:ea typeface="微軟正黑體"/>
                <a:cs typeface="Times New Roman"/>
              </a:rPr>
              <a:t>DPIA</a:t>
            </a:r>
            <a:endParaRPr lang="zh-TW" altLang="en-US" sz="1600" b="1" kern="100" dirty="0">
              <a:solidFill>
                <a:schemeClr val="accent1"/>
              </a:solidFill>
              <a:latin typeface="Microsoft YaHei"/>
              <a:ea typeface="微軟正黑體"/>
              <a:cs typeface="Times New Roman"/>
            </a:endParaRPr>
          </a:p>
        </p:txBody>
      </p:sp>
      <p:sp>
        <p:nvSpPr>
          <p:cNvPr id="50" name="文字方塊 49"/>
          <p:cNvSpPr txBox="1"/>
          <p:nvPr/>
        </p:nvSpPr>
        <p:spPr>
          <a:xfrm>
            <a:off x="668950" y="1990338"/>
            <a:ext cx="3267379" cy="830997"/>
          </a:xfrm>
          <a:prstGeom prst="rect">
            <a:avLst/>
          </a:prstGeom>
          <a:noFill/>
        </p:spPr>
        <p:txBody>
          <a:bodyPr wrap="square" rtlCol="0" anchor="t">
            <a:spAutoFit/>
          </a:bodyPr>
          <a:lstStyle/>
          <a:p>
            <a:pPr marL="285750" indent="-285750">
              <a:buFont typeface="Arial" panose="020B0604020202020204" pitchFamily="34" charset="0"/>
              <a:buChar char="•"/>
            </a:pPr>
            <a:r>
              <a:rPr lang="en-US" altLang="zh-TW" sz="1600" b="1" kern="100" dirty="0">
                <a:solidFill>
                  <a:schemeClr val="accent1"/>
                </a:solidFill>
                <a:latin typeface="Microsoft YaHei"/>
                <a:ea typeface="Microsoft YaHei"/>
                <a:cs typeface="Times New Roman"/>
              </a:rPr>
              <a:t>2016</a:t>
            </a:r>
            <a:r>
              <a:rPr lang="zh-TW" altLang="en-US" sz="1600" b="1" kern="100" dirty="0">
                <a:solidFill>
                  <a:schemeClr val="accent1"/>
                </a:solidFill>
                <a:latin typeface="Microsoft YaHei"/>
                <a:ea typeface="Microsoft YaHei"/>
                <a:cs typeface="Times New Roman"/>
              </a:rPr>
              <a:t>年</a:t>
            </a:r>
            <a:r>
              <a:rPr lang="en-US" altLang="zh-TW" sz="1600" b="1" kern="100" dirty="0">
                <a:solidFill>
                  <a:schemeClr val="accent1"/>
                </a:solidFill>
                <a:latin typeface="Microsoft YaHei"/>
                <a:ea typeface="Microsoft YaHei"/>
                <a:cs typeface="Times New Roman"/>
              </a:rPr>
              <a:t>4</a:t>
            </a:r>
            <a:r>
              <a:rPr lang="zh-TW" altLang="en-US" sz="1600" b="1" kern="100" dirty="0">
                <a:solidFill>
                  <a:schemeClr val="accent1"/>
                </a:solidFill>
                <a:latin typeface="Microsoft YaHei"/>
                <a:ea typeface="Microsoft YaHei"/>
                <a:cs typeface="Times New Roman"/>
              </a:rPr>
              <a:t>月</a:t>
            </a:r>
            <a:r>
              <a:rPr lang="en-US" altLang="zh-TW" sz="1600" b="1" kern="100" dirty="0">
                <a:solidFill>
                  <a:schemeClr val="accent1"/>
                </a:solidFill>
                <a:latin typeface="Microsoft YaHei"/>
                <a:ea typeface="Microsoft YaHei"/>
                <a:cs typeface="Times New Roman"/>
              </a:rPr>
              <a:t>27</a:t>
            </a:r>
            <a:r>
              <a:rPr lang="zh-TW" altLang="en-US" sz="1600" b="1" kern="100" dirty="0">
                <a:solidFill>
                  <a:schemeClr val="accent1"/>
                </a:solidFill>
                <a:latin typeface="Microsoft YaHei"/>
                <a:ea typeface="Microsoft YaHei"/>
                <a:cs typeface="Times New Roman"/>
              </a:rPr>
              <a:t>日通過</a:t>
            </a:r>
            <a:endParaRPr lang="en-US" altLang="zh-TW" sz="1600" b="1" kern="100" dirty="0">
              <a:solidFill>
                <a:schemeClr val="accent1"/>
              </a:solidFill>
              <a:latin typeface="Microsoft YaHei"/>
              <a:ea typeface="Microsoft YaHei"/>
              <a:cs typeface="Times New Roman"/>
            </a:endParaRPr>
          </a:p>
          <a:p>
            <a:endParaRPr lang="en-US" altLang="zh-TW" sz="1600" b="1" kern="100" dirty="0">
              <a:solidFill>
                <a:schemeClr val="accent1"/>
              </a:solidFill>
              <a:latin typeface="Microsoft YaHei"/>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US" altLang="zh-TW" sz="1600" b="1" kern="100" dirty="0">
                <a:solidFill>
                  <a:schemeClr val="accent1"/>
                </a:solidFill>
                <a:latin typeface="Microsoft YaHei"/>
                <a:ea typeface="Microsoft YaHei"/>
                <a:cs typeface="Times New Roman"/>
              </a:rPr>
              <a:t>2018</a:t>
            </a:r>
            <a:r>
              <a:rPr lang="zh-TW" altLang="en-US" sz="1600" b="1" kern="100" dirty="0">
                <a:solidFill>
                  <a:schemeClr val="accent1"/>
                </a:solidFill>
                <a:latin typeface="Microsoft YaHei"/>
                <a:ea typeface="Microsoft YaHei"/>
                <a:cs typeface="Times New Roman"/>
              </a:rPr>
              <a:t>年</a:t>
            </a:r>
            <a:r>
              <a:rPr lang="en-US" altLang="zh-TW" sz="1600" b="1" kern="100" dirty="0">
                <a:solidFill>
                  <a:schemeClr val="accent1"/>
                </a:solidFill>
                <a:latin typeface="Microsoft YaHei"/>
                <a:ea typeface="Microsoft YaHei"/>
                <a:cs typeface="Times New Roman"/>
              </a:rPr>
              <a:t>5</a:t>
            </a:r>
            <a:r>
              <a:rPr lang="zh-TW" altLang="en-US" sz="1600" b="1" kern="100" dirty="0">
                <a:solidFill>
                  <a:schemeClr val="accent1"/>
                </a:solidFill>
                <a:latin typeface="Microsoft YaHei"/>
                <a:ea typeface="Microsoft YaHei"/>
                <a:cs typeface="Times New Roman"/>
              </a:rPr>
              <a:t>月</a:t>
            </a:r>
            <a:r>
              <a:rPr lang="en-US" altLang="zh-TW" sz="1600" b="1" kern="100" dirty="0">
                <a:solidFill>
                  <a:schemeClr val="accent1"/>
                </a:solidFill>
                <a:latin typeface="Microsoft YaHei"/>
                <a:ea typeface="Microsoft YaHei"/>
                <a:cs typeface="Times New Roman"/>
              </a:rPr>
              <a:t>25</a:t>
            </a:r>
            <a:r>
              <a:rPr lang="zh-TW" altLang="en-US" sz="1600" b="1" kern="100" dirty="0">
                <a:solidFill>
                  <a:schemeClr val="accent1"/>
                </a:solidFill>
                <a:latin typeface="Microsoft YaHei"/>
                <a:ea typeface="Microsoft YaHei"/>
                <a:cs typeface="Times New Roman"/>
              </a:rPr>
              <a:t>日強制執行</a:t>
            </a:r>
          </a:p>
        </p:txBody>
      </p:sp>
      <p:sp>
        <p:nvSpPr>
          <p:cNvPr id="9" name="文字方塊 8"/>
          <p:cNvSpPr txBox="1"/>
          <p:nvPr/>
        </p:nvSpPr>
        <p:spPr>
          <a:xfrm>
            <a:off x="5207481" y="1622337"/>
            <a:ext cx="3439619" cy="2062103"/>
          </a:xfrm>
          <a:prstGeom prst="rect">
            <a:avLst/>
          </a:prstGeom>
          <a:noFill/>
        </p:spPr>
        <p:txBody>
          <a:bodyPr wrap="square" rtlCol="0" anchor="t">
            <a:spAutoFit/>
          </a:bodyPr>
          <a:lstStyle/>
          <a:p>
            <a:pPr algn="ctr"/>
            <a:r>
              <a:rPr lang="zh-TW" altLang="en-US" sz="1600" b="1" kern="100" dirty="0">
                <a:solidFill>
                  <a:schemeClr val="accent1"/>
                </a:solidFill>
                <a:latin typeface="Microsoft YaHei"/>
                <a:ea typeface="Microsoft YaHei"/>
                <a:cs typeface="Times New Roman"/>
              </a:rPr>
              <a:t>適用對象</a:t>
            </a:r>
            <a:endParaRPr lang="en-US" altLang="zh-TW" sz="1600" b="1" kern="100" dirty="0">
              <a:solidFill>
                <a:schemeClr val="accent1"/>
              </a:solidFill>
              <a:latin typeface="Microsoft YaHei"/>
              <a:ea typeface="Microsoft YaHei"/>
              <a:cs typeface="Times New Roman"/>
            </a:endParaRPr>
          </a:p>
          <a:p>
            <a:endParaRPr lang="en-US" altLang="zh-TW" sz="1600" b="1" kern="100" dirty="0">
              <a:solidFill>
                <a:schemeClr val="accent1"/>
              </a:solidFill>
              <a:latin typeface="Microsoft YaHei"/>
              <a:ea typeface="Microsoft YaHei" panose="020B0503020204020204" pitchFamily="34" charset="-122"/>
              <a:cs typeface="Times New Roman" panose="02020603050405020304" pitchFamily="18" charset="0"/>
            </a:endParaRPr>
          </a:p>
          <a:p>
            <a:pPr marL="342900" indent="-342900">
              <a:buFont typeface="+mj-lt"/>
              <a:buAutoNum type="arabicPeriod"/>
            </a:pPr>
            <a:r>
              <a:rPr lang="zh-TW" altLang="en-US" sz="1600" b="1" kern="100" dirty="0">
                <a:solidFill>
                  <a:schemeClr val="accent1"/>
                </a:solidFill>
                <a:latin typeface="Microsoft YaHei"/>
                <a:ea typeface="Microsoft YaHei"/>
                <a:cs typeface="Times New Roman"/>
              </a:rPr>
              <a:t>在歐盟有營運據點的境外公司</a:t>
            </a:r>
            <a:endParaRPr lang="en-US" altLang="zh-TW" sz="1600" b="1" kern="100" dirty="0">
              <a:solidFill>
                <a:schemeClr val="accent1"/>
              </a:solidFill>
              <a:latin typeface="Microsoft YaHei"/>
              <a:ea typeface="Microsoft YaHei"/>
              <a:cs typeface="Times New Roman"/>
            </a:endParaRPr>
          </a:p>
          <a:p>
            <a:pPr marL="342900" indent="-342900">
              <a:buFont typeface="+mj-lt"/>
              <a:buAutoNum type="arabicPeriod"/>
            </a:pPr>
            <a:endParaRPr lang="en-US" altLang="zh-TW" sz="1600" b="1" kern="100" dirty="0">
              <a:solidFill>
                <a:schemeClr val="accent1"/>
              </a:solidFill>
              <a:latin typeface="Microsoft YaHei"/>
              <a:ea typeface="Microsoft YaHei" panose="020B0503020204020204" pitchFamily="34" charset="-122"/>
              <a:cs typeface="Times New Roman" panose="02020603050405020304" pitchFamily="18" charset="0"/>
            </a:endParaRPr>
          </a:p>
          <a:p>
            <a:pPr marL="342900" indent="-342900">
              <a:buFont typeface="+mj-lt"/>
              <a:buAutoNum type="arabicPeriod"/>
            </a:pPr>
            <a:r>
              <a:rPr lang="zh-TW" altLang="en-US" sz="1600" b="1" kern="100" dirty="0">
                <a:solidFill>
                  <a:schemeClr val="accent1"/>
                </a:solidFill>
                <a:latin typeface="Microsoft YaHei"/>
                <a:ea typeface="Microsoft YaHei"/>
                <a:cs typeface="Times New Roman"/>
              </a:rPr>
              <a:t>沒有據點但有提供產品或服務給歐盟境內居民</a:t>
            </a:r>
            <a:endParaRPr lang="en-US" altLang="zh-TW" sz="1600" b="1" kern="100" dirty="0">
              <a:solidFill>
                <a:schemeClr val="accent1"/>
              </a:solidFill>
              <a:latin typeface="Microsoft YaHei"/>
              <a:ea typeface="Microsoft YaHei"/>
              <a:cs typeface="Times New Roman"/>
            </a:endParaRPr>
          </a:p>
          <a:p>
            <a:pPr marL="342900" indent="-342900">
              <a:buFont typeface="+mj-lt"/>
              <a:buAutoNum type="arabicPeriod"/>
            </a:pPr>
            <a:endParaRPr lang="en-US" altLang="zh-TW" sz="1600" b="1" kern="100" dirty="0">
              <a:solidFill>
                <a:schemeClr val="accent1"/>
              </a:solidFill>
              <a:latin typeface="Microsoft YaHei"/>
              <a:ea typeface="Microsoft YaHei" panose="020B0503020204020204" pitchFamily="34" charset="-122"/>
              <a:cs typeface="Times New Roman" panose="02020603050405020304" pitchFamily="18" charset="0"/>
            </a:endParaRPr>
          </a:p>
          <a:p>
            <a:pPr marL="342900" indent="-342900">
              <a:buFont typeface="+mj-lt"/>
              <a:buAutoNum type="arabicPeriod"/>
            </a:pPr>
            <a:r>
              <a:rPr lang="zh-TW" altLang="en-US" sz="1600" b="1" kern="100" dirty="0">
                <a:solidFill>
                  <a:schemeClr val="accent1"/>
                </a:solidFill>
                <a:latin typeface="Microsoft YaHei"/>
                <a:ea typeface="Microsoft YaHei"/>
                <a:cs typeface="Times New Roman"/>
              </a:rPr>
              <a:t>提供服務給歐盟會員國公民</a:t>
            </a:r>
          </a:p>
        </p:txBody>
      </p:sp>
      <p:sp>
        <p:nvSpPr>
          <p:cNvPr id="31" name="矩形 30">
            <a:extLst>
              <a:ext uri="{FF2B5EF4-FFF2-40B4-BE49-F238E27FC236}">
                <a16:creationId xmlns:a16="http://schemas.microsoft.com/office/drawing/2014/main" id="{B1EF227F-F971-46C4-8C83-D820A502B67B}"/>
              </a:ext>
            </a:extLst>
          </p:cNvPr>
          <p:cNvSpPr/>
          <p:nvPr/>
        </p:nvSpPr>
        <p:spPr>
          <a:xfrm>
            <a:off x="7949473" y="272723"/>
            <a:ext cx="697627" cy="400110"/>
          </a:xfrm>
          <a:prstGeom prst="rect">
            <a:avLst/>
          </a:prstGeom>
        </p:spPr>
        <p:txBody>
          <a:bodyPr wrap="none">
            <a:spAutoFit/>
          </a:bodyPr>
          <a:lstStyle/>
          <a:p>
            <a:pPr>
              <a:spcAft>
                <a:spcPts val="0"/>
              </a:spcAft>
            </a:pPr>
            <a:r>
              <a:rPr lang="zh-TW" altLang="en-US" sz="2000" b="1" kern="100">
                <a:solidFill>
                  <a:srgbClr val="FFFFFF"/>
                </a:solidFill>
                <a:latin typeface="+mn-ea"/>
                <a:cs typeface="Times New Roman" panose="02020603050405020304" pitchFamily="18" charset="0"/>
              </a:rPr>
              <a:t>動機</a:t>
            </a:r>
            <a:endParaRPr lang="en-US" altLang="zh-CN" sz="2000" b="1" kern="100">
              <a:solidFill>
                <a:srgbClr val="FFFFFF"/>
              </a:solidFill>
              <a:latin typeface="+mn-ea"/>
              <a:cs typeface="Times New Roman" panose="02020603050405020304" pitchFamily="18" charset="0"/>
            </a:endParaRPr>
          </a:p>
        </p:txBody>
      </p:sp>
      <p:sp>
        <p:nvSpPr>
          <p:cNvPr id="22" name="文字方塊 21"/>
          <p:cNvSpPr txBox="1"/>
          <p:nvPr/>
        </p:nvSpPr>
        <p:spPr>
          <a:xfrm>
            <a:off x="649217" y="3317861"/>
            <a:ext cx="4728550" cy="830997"/>
          </a:xfrm>
          <a:prstGeom prst="rect">
            <a:avLst/>
          </a:prstGeom>
          <a:noFill/>
        </p:spPr>
        <p:txBody>
          <a:bodyPr wrap="square" rtlCol="0" anchor="t">
            <a:spAutoFit/>
          </a:bodyPr>
          <a:lstStyle/>
          <a:p>
            <a:pPr marL="285750" indent="-285750">
              <a:buFont typeface="Arial" panose="020B0604020202020204" pitchFamily="34" charset="0"/>
              <a:buChar char="•"/>
            </a:pPr>
            <a:r>
              <a:rPr lang="en-US" altLang="zh-TW" sz="1600" b="1" kern="100" dirty="0">
                <a:solidFill>
                  <a:schemeClr val="accent1"/>
                </a:solidFill>
                <a:latin typeface="Microsoft YaHei"/>
                <a:ea typeface="微軟正黑體"/>
                <a:cs typeface="Times New Roman"/>
              </a:rPr>
              <a:t>GDPR</a:t>
            </a:r>
            <a:r>
              <a:rPr lang="zh-TW" altLang="en-US" sz="1600" b="1" kern="100" dirty="0" smtClean="0">
                <a:solidFill>
                  <a:schemeClr val="accent1"/>
                </a:solidFill>
                <a:latin typeface="Microsoft YaHei"/>
                <a:ea typeface="Microsoft YaHei"/>
                <a:cs typeface="Times New Roman"/>
              </a:rPr>
              <a:t>第</a:t>
            </a:r>
            <a:r>
              <a:rPr lang="en-US" altLang="zh-TW" sz="1600" b="1" kern="100" dirty="0" smtClean="0">
                <a:solidFill>
                  <a:schemeClr val="accent1"/>
                </a:solidFill>
                <a:latin typeface="Microsoft YaHei"/>
                <a:ea typeface="Microsoft YaHei"/>
                <a:cs typeface="Times New Roman"/>
              </a:rPr>
              <a:t>32</a:t>
            </a:r>
            <a:r>
              <a:rPr lang="zh-TW" altLang="en-US" sz="1600" b="1" kern="100" dirty="0" smtClean="0">
                <a:solidFill>
                  <a:schemeClr val="accent1"/>
                </a:solidFill>
                <a:latin typeface="Microsoft YaHei"/>
                <a:ea typeface="Microsoft YaHei"/>
                <a:cs typeface="Times New Roman"/>
              </a:rPr>
              <a:t>條強調針對風險進行</a:t>
            </a:r>
            <a:r>
              <a:rPr lang="zh-TW" altLang="en-US" sz="1600" b="1" kern="100" dirty="0" smtClean="0">
                <a:solidFill>
                  <a:schemeClr val="accent1"/>
                </a:solidFill>
                <a:latin typeface="Microsoft YaHei"/>
                <a:ea typeface="Microsoft YaHei"/>
                <a:cs typeface="Times New Roman"/>
              </a:rPr>
              <a:t>評估</a:t>
            </a:r>
            <a:endParaRPr lang="en-US" altLang="zh-TW" sz="1600" b="1" kern="100" dirty="0">
              <a:solidFill>
                <a:schemeClr val="accent1"/>
              </a:solidFill>
              <a:latin typeface="Microsoft YaHei"/>
              <a:ea typeface="微軟正黑體"/>
              <a:cs typeface="Times New Roman"/>
            </a:endParaRPr>
          </a:p>
          <a:p>
            <a:pPr marL="285750" indent="-285750">
              <a:buFont typeface="Arial" panose="020B0604020202020204" pitchFamily="34" charset="0"/>
              <a:buChar char="•"/>
            </a:pPr>
            <a:endParaRPr lang="en-US" altLang="zh-TW" sz="1600" b="1" kern="100" dirty="0">
              <a:solidFill>
                <a:schemeClr val="accent1"/>
              </a:solidFill>
              <a:latin typeface="Microsoft YaHei"/>
              <a:ea typeface="微軟正黑體"/>
              <a:cs typeface="Times New Roman"/>
            </a:endParaRPr>
          </a:p>
          <a:p>
            <a:pPr marL="285750" indent="-285750">
              <a:buFont typeface="Arial" panose="020B0604020202020204" pitchFamily="34" charset="0"/>
              <a:buChar char="•"/>
            </a:pPr>
            <a:r>
              <a:rPr lang="en-US" altLang="zh-TW" sz="1600" b="1" kern="100" dirty="0">
                <a:solidFill>
                  <a:schemeClr val="accent1"/>
                </a:solidFill>
                <a:latin typeface="Microsoft YaHei"/>
                <a:ea typeface="Microsoft YaHei"/>
                <a:cs typeface="Times New Roman"/>
              </a:rPr>
              <a:t>GDPR</a:t>
            </a:r>
            <a:r>
              <a:rPr lang="zh-TW" altLang="en-US" sz="1600" b="1" kern="100" dirty="0">
                <a:solidFill>
                  <a:schemeClr val="accent1"/>
                </a:solidFill>
                <a:latin typeface="Microsoft YaHei"/>
                <a:ea typeface="Microsoft YaHei"/>
                <a:cs typeface="Times New Roman"/>
              </a:rPr>
              <a:t>第</a:t>
            </a:r>
            <a:r>
              <a:rPr lang="en-US" altLang="zh-TW" sz="1600" b="1" kern="100" dirty="0">
                <a:solidFill>
                  <a:schemeClr val="accent1"/>
                </a:solidFill>
                <a:latin typeface="Microsoft YaHei"/>
                <a:ea typeface="Microsoft YaHei"/>
                <a:cs typeface="Times New Roman"/>
              </a:rPr>
              <a:t>37</a:t>
            </a:r>
            <a:r>
              <a:rPr lang="zh-TW" altLang="en-US" sz="1600" b="1" kern="100" dirty="0">
                <a:solidFill>
                  <a:schemeClr val="accent1"/>
                </a:solidFill>
                <a:latin typeface="Microsoft YaHei"/>
                <a:ea typeface="Microsoft YaHei"/>
                <a:cs typeface="Times New Roman"/>
              </a:rPr>
              <a:t>條要求組織增設資料保護員</a:t>
            </a:r>
            <a:endParaRPr lang="en-US" altLang="zh-TW" sz="1600" b="1" kern="100" dirty="0">
              <a:solidFill>
                <a:schemeClr val="accent1"/>
              </a:solidFill>
              <a:latin typeface="Microsoft YaHei"/>
              <a:ea typeface="Microsoft YaHei"/>
              <a:cs typeface="Times New Roman"/>
            </a:endParaRPr>
          </a:p>
        </p:txBody>
      </p:sp>
    </p:spTree>
    <p:extLst>
      <p:ext uri="{BB962C8B-B14F-4D97-AF65-F5344CB8AC3E}">
        <p14:creationId xmlns:p14="http://schemas.microsoft.com/office/powerpoint/2010/main" val="92421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anim calcmode="lin" valueType="num">
                                      <p:cBhvr>
                                        <p:cTn id="15" dur="500" fill="hold"/>
                                        <p:tgtEl>
                                          <p:spTgt spid="50"/>
                                        </p:tgtEl>
                                        <p:attrNameLst>
                                          <p:attrName>ppt_x</p:attrName>
                                        </p:attrNameLst>
                                      </p:cBhvr>
                                      <p:tavLst>
                                        <p:tav tm="0">
                                          <p:val>
                                            <p:strVal val="#ppt_x"/>
                                          </p:val>
                                        </p:tav>
                                        <p:tav tm="100000">
                                          <p:val>
                                            <p:strVal val="#ppt_x"/>
                                          </p:val>
                                        </p:tav>
                                      </p:tavLst>
                                    </p:anim>
                                    <p:anim calcmode="lin" valueType="num">
                                      <p:cBhvr>
                                        <p:cTn id="16" dur="5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anim calcmode="lin" valueType="num">
                                      <p:cBhvr>
                                        <p:cTn id="22" dur="500" fill="hold"/>
                                        <p:tgtEl>
                                          <p:spTgt spid="33"/>
                                        </p:tgtEl>
                                        <p:attrNameLst>
                                          <p:attrName>ppt_x</p:attrName>
                                        </p:attrNameLst>
                                      </p:cBhvr>
                                      <p:tavLst>
                                        <p:tav tm="0">
                                          <p:val>
                                            <p:strVal val="#ppt_x"/>
                                          </p:val>
                                        </p:tav>
                                        <p:tav tm="100000">
                                          <p:val>
                                            <p:strVal val="#ppt_x"/>
                                          </p:val>
                                        </p:tav>
                                      </p:tavLst>
                                    </p:anim>
                                    <p:anim calcmode="lin" valueType="num">
                                      <p:cBhvr>
                                        <p:cTn id="23" dur="500" fill="hold"/>
                                        <p:tgtEl>
                                          <p:spTgt spid="33"/>
                                        </p:tgtEl>
                                        <p:attrNameLst>
                                          <p:attrName>ppt_y</p:attrName>
                                        </p:attrNameLst>
                                      </p:cBhvr>
                                      <p:tavLst>
                                        <p:tav tm="0">
                                          <p:val>
                                            <p:strVal val="#ppt_y+.1"/>
                                          </p:val>
                                        </p:tav>
                                        <p:tav tm="100000">
                                          <p:val>
                                            <p:strVal val="#ppt_y"/>
                                          </p:val>
                                        </p:tav>
                                      </p:tavLst>
                                    </p:anim>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anim calcmode="lin" valueType="num">
                                      <p:cBhvr>
                                        <p:cTn id="28" dur="500" fill="hold"/>
                                        <p:tgtEl>
                                          <p:spTgt spid="22"/>
                                        </p:tgtEl>
                                        <p:attrNameLst>
                                          <p:attrName>ppt_x</p:attrName>
                                        </p:attrNameLst>
                                      </p:cBhvr>
                                      <p:tavLst>
                                        <p:tav tm="0">
                                          <p:val>
                                            <p:strVal val="#ppt_x"/>
                                          </p:val>
                                        </p:tav>
                                        <p:tav tm="100000">
                                          <p:val>
                                            <p:strVal val="#ppt_x"/>
                                          </p:val>
                                        </p:tav>
                                      </p:tavLst>
                                    </p:anim>
                                    <p:anim calcmode="lin" valueType="num">
                                      <p:cBhvr>
                                        <p:cTn id="2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anim calcmode="lin" valueType="num">
                                      <p:cBhvr>
                                        <p:cTn id="35" dur="500" fill="hold"/>
                                        <p:tgtEl>
                                          <p:spTgt spid="9"/>
                                        </p:tgtEl>
                                        <p:attrNameLst>
                                          <p:attrName>ppt_x</p:attrName>
                                        </p:attrNameLst>
                                      </p:cBhvr>
                                      <p:tavLst>
                                        <p:tav tm="0">
                                          <p:val>
                                            <p:strVal val="#ppt_x"/>
                                          </p:val>
                                        </p:tav>
                                        <p:tav tm="100000">
                                          <p:val>
                                            <p:strVal val="#ppt_x"/>
                                          </p:val>
                                        </p:tav>
                                      </p:tavLst>
                                    </p:anim>
                                    <p:anim calcmode="lin" valueType="num">
                                      <p:cBhvr>
                                        <p:cTn id="3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barn(inVertical)">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50" grpId="0"/>
      <p:bldP spid="9"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群組 24"/>
          <p:cNvGrpSpPr/>
          <p:nvPr/>
        </p:nvGrpSpPr>
        <p:grpSpPr>
          <a:xfrm>
            <a:off x="3023524" y="556862"/>
            <a:ext cx="3361966" cy="1096214"/>
            <a:chOff x="4685799" y="2384736"/>
            <a:chExt cx="3361966" cy="1096214"/>
          </a:xfrm>
        </p:grpSpPr>
        <p:grpSp>
          <p:nvGrpSpPr>
            <p:cNvPr id="26" name="群組 25"/>
            <p:cNvGrpSpPr/>
            <p:nvPr/>
          </p:nvGrpSpPr>
          <p:grpSpPr>
            <a:xfrm>
              <a:off x="4685799" y="2384736"/>
              <a:ext cx="3361966" cy="1096214"/>
              <a:chOff x="3559436" y="2301670"/>
              <a:chExt cx="3361966" cy="1096214"/>
            </a:xfrm>
          </p:grpSpPr>
          <p:sp>
            <p:nvSpPr>
              <p:cNvPr id="30" name="椭圆 66">
                <a:extLst>
                  <a:ext uri="{FF2B5EF4-FFF2-40B4-BE49-F238E27FC236}">
                    <a16:creationId xmlns:a16="http://schemas.microsoft.com/office/drawing/2014/main" id="{46AEE037-07A3-4383-9253-AE0E904AF3D5}"/>
                  </a:ext>
                </a:extLst>
              </p:cNvPr>
              <p:cNvSpPr/>
              <p:nvPr/>
            </p:nvSpPr>
            <p:spPr>
              <a:xfrm>
                <a:off x="3816161" y="2399011"/>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圆角 67">
                <a:extLst>
                  <a:ext uri="{FF2B5EF4-FFF2-40B4-BE49-F238E27FC236}">
                    <a16:creationId xmlns:a16="http://schemas.microsoft.com/office/drawing/2014/main" id="{AB0588ED-15DA-4F08-9A76-591E697396C3}"/>
                  </a:ext>
                </a:extLst>
              </p:cNvPr>
              <p:cNvSpPr/>
              <p:nvPr/>
            </p:nvSpPr>
            <p:spPr>
              <a:xfrm>
                <a:off x="3559436" y="2301670"/>
                <a:ext cx="3361966"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4A89255-24BC-4C07-9332-1BE68FD832A8}"/>
                  </a:ext>
                </a:extLst>
              </p:cNvPr>
              <p:cNvSpPr/>
              <p:nvPr/>
            </p:nvSpPr>
            <p:spPr>
              <a:xfrm>
                <a:off x="4797498" y="2680500"/>
                <a:ext cx="2093450" cy="338554"/>
              </a:xfrm>
              <a:prstGeom prst="rect">
                <a:avLst/>
              </a:prstGeom>
            </p:spPr>
            <p:txBody>
              <a:bodyPr wrap="square">
                <a:spAutoFit/>
              </a:bodyPr>
              <a:lstStyle/>
              <a:p>
                <a:pPr>
                  <a:spcAft>
                    <a:spcPts val="0"/>
                  </a:spcAft>
                </a:pPr>
                <a:r>
                  <a:rPr lang="zh-TW" altLang="en-US" sz="1600" b="1" kern="100" dirty="0">
                    <a:solidFill>
                      <a:schemeClr val="accent1"/>
                    </a:solidFill>
                    <a:cs typeface="Times New Roman" panose="02020603050405020304" pitchFamily="18" charset="0"/>
                  </a:rPr>
                  <a:t>遭罰案例</a:t>
                </a:r>
                <a:endParaRPr lang="en-US" altLang="zh-CN" sz="1600" b="1" kern="100" dirty="0">
                  <a:solidFill>
                    <a:schemeClr val="accent1"/>
                  </a:solidFill>
                  <a:cs typeface="Times New Roman" panose="02020603050405020304" pitchFamily="18" charset="0"/>
                </a:endParaRPr>
              </a:p>
            </p:txBody>
          </p:sp>
        </p:grpSp>
        <p:grpSp>
          <p:nvGrpSpPr>
            <p:cNvPr id="27" name="组合 26">
              <a:extLst>
                <a:ext uri="{FF2B5EF4-FFF2-40B4-BE49-F238E27FC236}">
                  <a16:creationId xmlns:a16="http://schemas.microsoft.com/office/drawing/2014/main" id="{F69654B9-54B0-48E4-A873-115B1E6B084A}"/>
                </a:ext>
              </a:extLst>
            </p:cNvPr>
            <p:cNvGrpSpPr/>
            <p:nvPr/>
          </p:nvGrpSpPr>
          <p:grpSpPr>
            <a:xfrm>
              <a:off x="5217016" y="2676629"/>
              <a:ext cx="352547" cy="513912"/>
              <a:chOff x="2528974" y="2863357"/>
              <a:chExt cx="246811" cy="359779"/>
            </a:xfrm>
            <a:solidFill>
              <a:sysClr val="window" lastClr="FFFFFF"/>
            </a:solidFill>
          </p:grpSpPr>
          <p:sp>
            <p:nvSpPr>
              <p:cNvPr id="28" name="AutoShape 113">
                <a:extLst>
                  <a:ext uri="{FF2B5EF4-FFF2-40B4-BE49-F238E27FC236}">
                    <a16:creationId xmlns:a16="http://schemas.microsoft.com/office/drawing/2014/main" id="{762A4469-ED62-403E-BACD-2BFF1C474814}"/>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9" name="AutoShape 114">
                <a:extLst>
                  <a:ext uri="{FF2B5EF4-FFF2-40B4-BE49-F238E27FC236}">
                    <a16:creationId xmlns:a16="http://schemas.microsoft.com/office/drawing/2014/main" id="{C7427E8C-4C72-4C41-A4D8-8C831C0A6335}"/>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sp>
        <p:nvSpPr>
          <p:cNvPr id="2" name="椭圆 14">
            <a:extLst>
              <a:ext uri="{FF2B5EF4-FFF2-40B4-BE49-F238E27FC236}">
                <a16:creationId xmlns:a16="http://schemas.microsoft.com/office/drawing/2014/main" id="{65496649-9259-421B-A9E4-C81CF7F0AB78}"/>
              </a:ext>
            </a:extLst>
          </p:cNvPr>
          <p:cNvSpPr/>
          <p:nvPr/>
        </p:nvSpPr>
        <p:spPr>
          <a:xfrm>
            <a:off x="7824033" y="28130"/>
            <a:ext cx="948775" cy="896482"/>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30">
            <a:extLst>
              <a:ext uri="{FF2B5EF4-FFF2-40B4-BE49-F238E27FC236}">
                <a16:creationId xmlns:a16="http://schemas.microsoft.com/office/drawing/2014/main" id="{C87E2D97-3E27-43BB-9583-9F2604EBF335}"/>
              </a:ext>
            </a:extLst>
          </p:cNvPr>
          <p:cNvSpPr/>
          <p:nvPr/>
        </p:nvSpPr>
        <p:spPr>
          <a:xfrm>
            <a:off x="7949473" y="272723"/>
            <a:ext cx="697627" cy="400110"/>
          </a:xfrm>
          <a:prstGeom prst="rect">
            <a:avLst/>
          </a:prstGeom>
        </p:spPr>
        <p:txBody>
          <a:bodyPr wrap="none">
            <a:spAutoFit/>
          </a:bodyPr>
          <a:lstStyle/>
          <a:p>
            <a:pPr>
              <a:spcAft>
                <a:spcPts val="0"/>
              </a:spcAft>
            </a:pPr>
            <a:r>
              <a:rPr lang="zh-TW" altLang="en-US" sz="2000" b="1" kern="100">
                <a:solidFill>
                  <a:srgbClr val="FFFFFF"/>
                </a:solidFill>
                <a:latin typeface="+mn-ea"/>
                <a:cs typeface="Times New Roman" panose="02020603050405020304" pitchFamily="18" charset="0"/>
              </a:rPr>
              <a:t>動機</a:t>
            </a:r>
            <a:endParaRPr lang="en-US" altLang="zh-CN" sz="2000" b="1" kern="100">
              <a:solidFill>
                <a:srgbClr val="FFFFFF"/>
              </a:solidFill>
              <a:latin typeface="+mn-ea"/>
              <a:cs typeface="Times New Roman" panose="02020603050405020304" pitchFamily="18" charset="0"/>
            </a:endParaRPr>
          </a:p>
        </p:txBody>
      </p:sp>
      <p:sp>
        <p:nvSpPr>
          <p:cNvPr id="4" name="文字方塊 32">
            <a:extLst>
              <a:ext uri="{FF2B5EF4-FFF2-40B4-BE49-F238E27FC236}">
                <a16:creationId xmlns:a16="http://schemas.microsoft.com/office/drawing/2014/main" id="{7D7476B8-5A4F-4355-95D6-7E181382FF14}"/>
              </a:ext>
            </a:extLst>
          </p:cNvPr>
          <p:cNvSpPr txBox="1"/>
          <p:nvPr/>
        </p:nvSpPr>
        <p:spPr>
          <a:xfrm>
            <a:off x="733635" y="1934566"/>
            <a:ext cx="7090398" cy="1323439"/>
          </a:xfrm>
          <a:prstGeom prst="rect">
            <a:avLst/>
          </a:prstGeom>
          <a:noFill/>
        </p:spPr>
        <p:txBody>
          <a:bodyPr wrap="square" rtlCol="0" anchor="t">
            <a:spAutoFit/>
          </a:bodyPr>
          <a:lstStyle/>
          <a:p>
            <a:pPr marL="285750" indent="-285750">
              <a:buFont typeface="Arial" panose="020B0604020202020204" pitchFamily="34" charset="0"/>
              <a:buChar char="•"/>
            </a:pPr>
            <a:r>
              <a:rPr lang="en-US" altLang="zh-TW" sz="1600" b="1" kern="100" dirty="0" err="1" smtClean="0">
                <a:solidFill>
                  <a:schemeClr val="accent1"/>
                </a:solidFill>
                <a:latin typeface="+mj-ea"/>
                <a:ea typeface="+mj-ea"/>
                <a:cs typeface="Times New Roman"/>
              </a:rPr>
              <a:t>Google遭罰</a:t>
            </a:r>
            <a:r>
              <a:rPr lang="zh-TW" altLang="en-US" sz="1600" b="1" kern="100" dirty="0" smtClean="0">
                <a:solidFill>
                  <a:schemeClr val="accent1"/>
                </a:solidFill>
                <a:latin typeface="+mj-ea"/>
                <a:ea typeface="+mj-ea"/>
                <a:cs typeface="Times New Roman"/>
              </a:rPr>
              <a:t>５</a:t>
            </a:r>
            <a:r>
              <a:rPr lang="en-US" altLang="zh-TW" sz="1600" b="1" kern="100" dirty="0" err="1" smtClean="0">
                <a:solidFill>
                  <a:schemeClr val="accent1"/>
                </a:solidFill>
                <a:latin typeface="+mj-ea"/>
                <a:ea typeface="+mj-ea"/>
                <a:cs typeface="Times New Roman"/>
              </a:rPr>
              <a:t>千萬歐元</a:t>
            </a:r>
            <a:r>
              <a:rPr lang="zh-TW" altLang="en-US" sz="1600" b="1" kern="100" dirty="0" smtClean="0">
                <a:solidFill>
                  <a:schemeClr val="accent1"/>
                </a:solidFill>
                <a:latin typeface="+mj-ea"/>
                <a:ea typeface="+mj-ea"/>
                <a:cs typeface="Times New Roman"/>
              </a:rPr>
              <a:t>：</a:t>
            </a:r>
            <a:endParaRPr lang="en-US" altLang="zh-TW" sz="1600" b="1" kern="100" dirty="0" smtClean="0">
              <a:solidFill>
                <a:schemeClr val="accent1"/>
              </a:solidFill>
              <a:latin typeface="+mj-ea"/>
              <a:ea typeface="+mj-ea"/>
              <a:cs typeface="Times New Roman"/>
            </a:endParaRPr>
          </a:p>
          <a:p>
            <a:pPr marL="285750" indent="-285750">
              <a:buFont typeface="Arial" panose="020B0604020202020204" pitchFamily="34" charset="0"/>
              <a:buChar char="•"/>
            </a:pPr>
            <a:endParaRPr lang="en-US" altLang="zh-TW" sz="1600" b="1" kern="100" dirty="0" smtClean="0">
              <a:solidFill>
                <a:schemeClr val="accent1"/>
              </a:solidFill>
              <a:latin typeface="+mj-ea"/>
              <a:ea typeface="+mj-ea"/>
              <a:cs typeface="Times New Roman"/>
            </a:endParaRPr>
          </a:p>
          <a:p>
            <a:r>
              <a:rPr lang="en-US" altLang="zh-TW" sz="1600" b="1" kern="100" dirty="0" smtClean="0">
                <a:solidFill>
                  <a:schemeClr val="accent1"/>
                </a:solidFill>
                <a:latin typeface="+mj-ea"/>
                <a:ea typeface="+mj-ea"/>
                <a:cs typeface="Times New Roman"/>
              </a:rPr>
              <a:t>	</a:t>
            </a:r>
            <a:r>
              <a:rPr lang="zh-TW" altLang="en-US" sz="1600" b="1" kern="100" dirty="0" smtClean="0">
                <a:solidFill>
                  <a:schemeClr val="accent1"/>
                </a:solidFill>
                <a:latin typeface="+mj-ea"/>
                <a:ea typeface="+mj-ea"/>
                <a:cs typeface="Times New Roman"/>
              </a:rPr>
              <a:t>違反</a:t>
            </a:r>
            <a:r>
              <a:rPr lang="zh-TW" altLang="en-US" sz="1600" b="1" kern="100" dirty="0">
                <a:solidFill>
                  <a:schemeClr val="accent1"/>
                </a:solidFill>
                <a:latin typeface="+mj-ea"/>
                <a:ea typeface="+mj-ea"/>
                <a:cs typeface="Times New Roman"/>
              </a:rPr>
              <a:t>透明度</a:t>
            </a:r>
            <a:r>
              <a:rPr lang="zh-TW" altLang="en-US" sz="1600" b="1" kern="100" dirty="0" smtClean="0">
                <a:solidFill>
                  <a:schemeClr val="accent1"/>
                </a:solidFill>
                <a:latin typeface="+mj-ea"/>
                <a:ea typeface="+mj-ea"/>
                <a:cs typeface="Times New Roman"/>
              </a:rPr>
              <a:t>和提供資訊</a:t>
            </a:r>
            <a:r>
              <a:rPr lang="zh-TW" altLang="en-US" sz="1600" b="1" kern="100" dirty="0">
                <a:solidFill>
                  <a:schemeClr val="accent1"/>
                </a:solidFill>
                <a:latin typeface="+mj-ea"/>
                <a:ea typeface="+mj-ea"/>
                <a:cs typeface="Times New Roman"/>
              </a:rPr>
              <a:t>義務，用戶無法輕易存取 </a:t>
            </a:r>
            <a:r>
              <a:rPr lang="en-US" altLang="zh-TW" sz="1600" b="1" kern="100" dirty="0">
                <a:solidFill>
                  <a:schemeClr val="accent1"/>
                </a:solidFill>
                <a:latin typeface="+mj-ea"/>
                <a:ea typeface="+mj-ea"/>
                <a:cs typeface="Times New Roman"/>
              </a:rPr>
              <a:t>Google </a:t>
            </a:r>
            <a:r>
              <a:rPr lang="zh-TW" altLang="en-US" sz="1600" b="1" kern="100" dirty="0">
                <a:solidFill>
                  <a:schemeClr val="accent1"/>
                </a:solidFill>
                <a:latin typeface="+mj-ea"/>
                <a:ea typeface="+mj-ea"/>
                <a:cs typeface="Times New Roman"/>
              </a:rPr>
              <a:t>提供的資訊</a:t>
            </a:r>
            <a:r>
              <a:rPr lang="zh-TW" altLang="en-US" sz="1600" b="1" kern="100" dirty="0" smtClean="0">
                <a:solidFill>
                  <a:schemeClr val="accent1"/>
                </a:solidFill>
                <a:latin typeface="+mj-ea"/>
                <a:ea typeface="+mj-ea"/>
                <a:cs typeface="Times New Roman"/>
              </a:rPr>
              <a:t>。</a:t>
            </a:r>
            <a:endParaRPr lang="en-US" altLang="zh-TW" sz="1600" b="1" kern="100" dirty="0" smtClean="0">
              <a:solidFill>
                <a:schemeClr val="accent1"/>
              </a:solidFill>
              <a:latin typeface="+mj-ea"/>
              <a:ea typeface="+mj-ea"/>
              <a:cs typeface="Times New Roman"/>
            </a:endParaRPr>
          </a:p>
          <a:p>
            <a:endParaRPr lang="en-US" altLang="zh-TW" sz="1600" b="1" kern="100" dirty="0">
              <a:solidFill>
                <a:schemeClr val="accent1"/>
              </a:solidFill>
              <a:latin typeface="+mj-ea"/>
              <a:ea typeface="+mj-ea"/>
              <a:cs typeface="Times New Roman"/>
            </a:endParaRPr>
          </a:p>
          <a:p>
            <a:r>
              <a:rPr lang="en-US" altLang="zh-TW" sz="1600" b="1" kern="100" dirty="0" smtClean="0">
                <a:solidFill>
                  <a:schemeClr val="accent1"/>
                </a:solidFill>
                <a:latin typeface="+mj-ea"/>
                <a:ea typeface="+mj-ea"/>
                <a:cs typeface="Times New Roman"/>
              </a:rPr>
              <a:t>	</a:t>
            </a:r>
            <a:r>
              <a:rPr lang="zh-TW" altLang="en-US" sz="1600" b="1" kern="100" dirty="0" smtClean="0">
                <a:solidFill>
                  <a:schemeClr val="accent1"/>
                </a:solidFill>
                <a:latin typeface="+mj-ea"/>
                <a:ea typeface="+mj-ea"/>
                <a:cs typeface="Times New Roman"/>
              </a:rPr>
              <a:t>違反</a:t>
            </a:r>
            <a:r>
              <a:rPr lang="zh-TW" altLang="en-US" sz="1600" b="1" kern="100" dirty="0">
                <a:solidFill>
                  <a:schemeClr val="accent1"/>
                </a:solidFill>
                <a:latin typeface="+mj-ea"/>
                <a:ea typeface="+mj-ea"/>
                <a:cs typeface="Times New Roman"/>
              </a:rPr>
              <a:t>為廣告個性化處理提供法律依據的義務</a:t>
            </a:r>
            <a:r>
              <a:rPr lang="zh-TW" altLang="en-US" sz="1600" b="1" kern="100" dirty="0" smtClean="0">
                <a:solidFill>
                  <a:schemeClr val="accent1"/>
                </a:solidFill>
                <a:latin typeface="+mj-ea"/>
                <a:ea typeface="+mj-ea"/>
                <a:cs typeface="Times New Roman"/>
              </a:rPr>
              <a:t>。                 </a:t>
            </a:r>
            <a:r>
              <a:rPr lang="en-US" altLang="zh-TW" sz="1200" b="1" kern="100" dirty="0" smtClean="0">
                <a:solidFill>
                  <a:schemeClr val="accent1"/>
                </a:solidFill>
                <a:latin typeface="+mj-ea"/>
                <a:ea typeface="+mj-ea"/>
                <a:cs typeface="Times New Roman"/>
              </a:rPr>
              <a:t>	  -2019/1/22 </a:t>
            </a:r>
            <a:endParaRPr lang="en-US" altLang="zh-TW" sz="1600" b="1" kern="100" dirty="0">
              <a:solidFill>
                <a:schemeClr val="accent1"/>
              </a:solidFill>
              <a:latin typeface="+mj-ea"/>
              <a:ea typeface="+mj-ea"/>
              <a:cs typeface="Times New Roman"/>
            </a:endParaRPr>
          </a:p>
        </p:txBody>
      </p:sp>
      <p:sp>
        <p:nvSpPr>
          <p:cNvPr id="16" name="文字方塊 32">
            <a:extLst>
              <a:ext uri="{FF2B5EF4-FFF2-40B4-BE49-F238E27FC236}">
                <a16:creationId xmlns:a16="http://schemas.microsoft.com/office/drawing/2014/main" id="{67434121-E939-4594-BB9B-1E30DC32AC59}"/>
              </a:ext>
            </a:extLst>
          </p:cNvPr>
          <p:cNvSpPr txBox="1"/>
          <p:nvPr/>
        </p:nvSpPr>
        <p:spPr>
          <a:xfrm>
            <a:off x="733635" y="3539495"/>
            <a:ext cx="7215838" cy="1077218"/>
          </a:xfrm>
          <a:prstGeom prst="rect">
            <a:avLst/>
          </a:prstGeom>
          <a:noFill/>
        </p:spPr>
        <p:txBody>
          <a:bodyPr wrap="square" rtlCol="0" anchor="t">
            <a:spAutoFit/>
          </a:bodyPr>
          <a:lstStyle/>
          <a:p>
            <a:pPr marL="285750" indent="-285750">
              <a:buFont typeface="Arial" panose="020B0604020202020204" pitchFamily="34" charset="0"/>
              <a:buChar char="•"/>
            </a:pPr>
            <a:r>
              <a:rPr lang="zh-TW" altLang="en-US" sz="1600" b="1" kern="100" dirty="0">
                <a:solidFill>
                  <a:schemeClr val="accent1"/>
                </a:solidFill>
                <a:latin typeface="+mn-ea"/>
                <a:cs typeface="Times New Roman"/>
              </a:rPr>
              <a:t>葡萄牙</a:t>
            </a:r>
            <a:r>
              <a:rPr lang="zh-TW" altLang="en-US" sz="1600" b="1" kern="100" dirty="0" smtClean="0">
                <a:solidFill>
                  <a:schemeClr val="accent1"/>
                </a:solidFill>
                <a:latin typeface="+mn-ea"/>
                <a:cs typeface="Times New Roman"/>
              </a:rPr>
              <a:t>醫院</a:t>
            </a:r>
            <a:r>
              <a:rPr lang="en-US" altLang="zh-TW" sz="1600" b="1" kern="100" dirty="0">
                <a:solidFill>
                  <a:schemeClr val="accent1"/>
                </a:solidFill>
                <a:latin typeface="+mn-ea"/>
                <a:cs typeface="Times New Roman"/>
              </a:rPr>
              <a:t>Centro </a:t>
            </a:r>
            <a:r>
              <a:rPr lang="en-US" altLang="zh-TW" sz="1600" b="1" kern="100" dirty="0" err="1">
                <a:solidFill>
                  <a:schemeClr val="accent1"/>
                </a:solidFill>
                <a:latin typeface="+mn-ea"/>
                <a:cs typeface="Times New Roman"/>
              </a:rPr>
              <a:t>Hospitalar</a:t>
            </a:r>
            <a:r>
              <a:rPr lang="en-US" altLang="zh-TW" sz="1600" b="1" kern="100" dirty="0">
                <a:solidFill>
                  <a:schemeClr val="accent1"/>
                </a:solidFill>
                <a:latin typeface="+mn-ea"/>
                <a:cs typeface="Times New Roman"/>
              </a:rPr>
              <a:t> Barreiro </a:t>
            </a:r>
            <a:r>
              <a:rPr lang="en-US" altLang="zh-TW" sz="1600" b="1" kern="100" dirty="0" err="1">
                <a:solidFill>
                  <a:schemeClr val="accent1"/>
                </a:solidFill>
                <a:latin typeface="+mn-ea"/>
                <a:cs typeface="Times New Roman"/>
              </a:rPr>
              <a:t>Montijo</a:t>
            </a:r>
            <a:r>
              <a:rPr lang="zh-TW" altLang="en-US" sz="1600" b="1" kern="100" dirty="0" smtClean="0">
                <a:solidFill>
                  <a:schemeClr val="accent1"/>
                </a:solidFill>
                <a:latin typeface="+mn-ea"/>
                <a:cs typeface="Times New Roman"/>
              </a:rPr>
              <a:t>遭罰</a:t>
            </a:r>
            <a:r>
              <a:rPr lang="en-US" altLang="zh-TW" sz="1600" b="1" kern="100" dirty="0" smtClean="0">
                <a:solidFill>
                  <a:schemeClr val="accent1"/>
                </a:solidFill>
                <a:latin typeface="+mn-ea"/>
                <a:cs typeface="Times New Roman"/>
              </a:rPr>
              <a:t>40</a:t>
            </a:r>
            <a:r>
              <a:rPr lang="zh-TW" altLang="en-US" sz="1600" b="1" kern="100" dirty="0" smtClean="0">
                <a:solidFill>
                  <a:schemeClr val="accent1"/>
                </a:solidFill>
                <a:latin typeface="+mn-ea"/>
                <a:cs typeface="Times New Roman"/>
              </a:rPr>
              <a:t>萬歐元：</a:t>
            </a:r>
            <a:endParaRPr lang="en-US" altLang="zh-TW" sz="1600" b="1" kern="100" dirty="0" smtClean="0">
              <a:solidFill>
                <a:schemeClr val="accent1"/>
              </a:solidFill>
              <a:latin typeface="+mn-ea"/>
              <a:cs typeface="Times New Roman"/>
            </a:endParaRPr>
          </a:p>
          <a:p>
            <a:pPr marL="285750" indent="-285750">
              <a:buFont typeface="Arial" panose="020B0604020202020204" pitchFamily="34" charset="0"/>
              <a:buChar char="•"/>
            </a:pPr>
            <a:endParaRPr lang="en-US" altLang="zh-TW" sz="1600" b="1" kern="100" dirty="0">
              <a:solidFill>
                <a:schemeClr val="accent1"/>
              </a:solidFill>
              <a:latin typeface="+mn-ea"/>
              <a:cs typeface="Times New Roman"/>
            </a:endParaRPr>
          </a:p>
          <a:p>
            <a:r>
              <a:rPr lang="en-US" altLang="zh-TW" sz="1600" b="1" kern="100" dirty="0" smtClean="0">
                <a:solidFill>
                  <a:schemeClr val="accent1"/>
                </a:solidFill>
                <a:latin typeface="+mn-ea"/>
                <a:cs typeface="Times New Roman"/>
              </a:rPr>
              <a:t>	</a:t>
            </a:r>
            <a:r>
              <a:rPr lang="zh-TW" altLang="en-US" sz="1600" b="1" kern="100" dirty="0" smtClean="0">
                <a:solidFill>
                  <a:schemeClr val="accent1"/>
                </a:solidFill>
                <a:latin typeface="+mn-ea"/>
                <a:cs typeface="Times New Roman"/>
              </a:rPr>
              <a:t>醫院沒有採取適當的技術</a:t>
            </a:r>
            <a:r>
              <a:rPr lang="zh-TW" altLang="en-US" sz="1600" b="1" kern="100" dirty="0">
                <a:solidFill>
                  <a:schemeClr val="accent1"/>
                </a:solidFill>
                <a:latin typeface="+mn-ea"/>
                <a:cs typeface="Times New Roman"/>
              </a:rPr>
              <a:t>和</a:t>
            </a:r>
            <a:r>
              <a:rPr lang="zh-TW" altLang="en-US" sz="1600" b="1" kern="100" dirty="0" smtClean="0">
                <a:solidFill>
                  <a:schemeClr val="accent1"/>
                </a:solidFill>
                <a:latin typeface="+mn-ea"/>
                <a:cs typeface="Times New Roman"/>
              </a:rPr>
              <a:t>組織</a:t>
            </a:r>
            <a:r>
              <a:rPr lang="zh-TW" altLang="en-US" sz="1600" b="1" kern="100" dirty="0">
                <a:solidFill>
                  <a:schemeClr val="accent1"/>
                </a:solidFill>
                <a:latin typeface="+mn-ea"/>
                <a:cs typeface="Times New Roman"/>
              </a:rPr>
              <a:t>措施來保護患者數據</a:t>
            </a:r>
            <a:r>
              <a:rPr lang="zh-TW" altLang="en-US" sz="1600" b="1" kern="100" dirty="0" smtClean="0">
                <a:solidFill>
                  <a:schemeClr val="accent1"/>
                </a:solidFill>
                <a:latin typeface="+mn-ea"/>
                <a:cs typeface="Times New Roman"/>
              </a:rPr>
              <a:t>。</a:t>
            </a:r>
            <a:r>
              <a:rPr lang="zh-TW" altLang="en-US" sz="1600" b="1" kern="100" dirty="0">
                <a:solidFill>
                  <a:schemeClr val="accent1"/>
                </a:solidFill>
                <a:latin typeface="+mn-ea"/>
                <a:cs typeface="Times New Roman"/>
              </a:rPr>
              <a:t>該醫院的醫生都</a:t>
            </a:r>
            <a:r>
              <a:rPr lang="zh-TW" altLang="en-US" sz="1600" b="1" kern="100" dirty="0" smtClean="0">
                <a:solidFill>
                  <a:schemeClr val="accent1"/>
                </a:solidFill>
                <a:latin typeface="+mn-ea"/>
                <a:cs typeface="Times New Roman"/>
              </a:rPr>
              <a:t>可</a:t>
            </a:r>
            <a:r>
              <a:rPr lang="en-US" altLang="zh-TW" sz="1600" b="1" kern="100" dirty="0" smtClean="0">
                <a:solidFill>
                  <a:schemeClr val="accent1"/>
                </a:solidFill>
                <a:latin typeface="+mn-ea"/>
                <a:cs typeface="Times New Roman"/>
              </a:rPr>
              <a:t>	</a:t>
            </a:r>
            <a:r>
              <a:rPr lang="zh-TW" altLang="en-US" sz="1600" b="1" kern="100" dirty="0" smtClean="0">
                <a:solidFill>
                  <a:schemeClr val="accent1"/>
                </a:solidFill>
                <a:latin typeface="+mn-ea"/>
                <a:cs typeface="Times New Roman"/>
              </a:rPr>
              <a:t>以</a:t>
            </a:r>
            <a:r>
              <a:rPr lang="zh-TW" altLang="en-US" sz="1600" b="1" kern="100" dirty="0">
                <a:solidFill>
                  <a:schemeClr val="accent1"/>
                </a:solidFill>
                <a:latin typeface="+mn-ea"/>
                <a:cs typeface="Times New Roman"/>
              </a:rPr>
              <a:t>不受限制地訪問所有患者檔案。</a:t>
            </a:r>
            <a:r>
              <a:rPr lang="en-US" altLang="zh-TW" sz="1600" b="1" kern="100" dirty="0" smtClean="0">
                <a:solidFill>
                  <a:schemeClr val="accent1"/>
                </a:solidFill>
                <a:latin typeface="+mn-ea"/>
                <a:cs typeface="Times New Roman"/>
              </a:rPr>
              <a:t> </a:t>
            </a:r>
            <a:r>
              <a:rPr lang="zh-TW" altLang="en-US" sz="1600" b="1" kern="100" dirty="0" smtClean="0">
                <a:solidFill>
                  <a:schemeClr val="accent1"/>
                </a:solidFill>
                <a:latin typeface="+mn-ea"/>
                <a:cs typeface="Times New Roman"/>
              </a:rPr>
              <a:t>                                           </a:t>
            </a:r>
            <a:r>
              <a:rPr lang="en-US" altLang="zh-TW" sz="1200" b="1" kern="100" dirty="0" smtClean="0">
                <a:solidFill>
                  <a:schemeClr val="accent1"/>
                </a:solidFill>
                <a:latin typeface="Microsoft YaHei"/>
                <a:ea typeface="微軟正黑體"/>
                <a:cs typeface="Times New Roman"/>
              </a:rPr>
              <a:t>-2018/7/17 </a:t>
            </a:r>
            <a:endParaRPr lang="en-US" altLang="zh-TW" sz="1600" b="1" kern="100" dirty="0">
              <a:solidFill>
                <a:schemeClr val="accent1"/>
              </a:solidFill>
              <a:latin typeface="Microsoft YaHei"/>
              <a:ea typeface="微軟正黑體"/>
              <a:cs typeface="Times New Roman"/>
            </a:endParaRPr>
          </a:p>
        </p:txBody>
      </p:sp>
    </p:spTree>
    <p:extLst>
      <p:ext uri="{BB962C8B-B14F-4D97-AF65-F5344CB8AC3E}">
        <p14:creationId xmlns:p14="http://schemas.microsoft.com/office/powerpoint/2010/main" val="279741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p:cNvGrpSpPr/>
          <p:nvPr/>
        </p:nvGrpSpPr>
        <p:grpSpPr>
          <a:xfrm>
            <a:off x="2899818" y="491584"/>
            <a:ext cx="3250462" cy="1096214"/>
            <a:chOff x="2017238" y="3522851"/>
            <a:chExt cx="3597845" cy="1096214"/>
          </a:xfrm>
        </p:grpSpPr>
        <p:sp>
          <p:nvSpPr>
            <p:cNvPr id="71" name="矩形: 圆角 70">
              <a:extLst>
                <a:ext uri="{FF2B5EF4-FFF2-40B4-BE49-F238E27FC236}">
                  <a16:creationId xmlns:a16="http://schemas.microsoft.com/office/drawing/2014/main" id="{DD1F0660-E0E6-4D1E-A789-BD9C75548B2C}"/>
                </a:ext>
              </a:extLst>
            </p:cNvPr>
            <p:cNvSpPr/>
            <p:nvPr/>
          </p:nvSpPr>
          <p:spPr>
            <a:xfrm>
              <a:off x="2017238" y="3522851"/>
              <a:ext cx="3597845"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F8C1606B-8340-408E-82FE-AFC6D58E2694}"/>
                </a:ext>
              </a:extLst>
            </p:cNvPr>
            <p:cNvSpPr/>
            <p:nvPr/>
          </p:nvSpPr>
          <p:spPr>
            <a:xfrm>
              <a:off x="3214468" y="3938108"/>
              <a:ext cx="1744464" cy="338554"/>
            </a:xfrm>
            <a:prstGeom prst="rect">
              <a:avLst/>
            </a:prstGeom>
          </p:spPr>
          <p:txBody>
            <a:bodyPr wrap="square">
              <a:spAutoFit/>
            </a:bodyPr>
            <a:lstStyle/>
            <a:p>
              <a:pPr>
                <a:spcAft>
                  <a:spcPts val="0"/>
                </a:spcAft>
              </a:pPr>
              <a:r>
                <a:rPr lang="zh-TW" altLang="en-US" sz="1600" b="1" kern="100" dirty="0" smtClean="0">
                  <a:solidFill>
                    <a:schemeClr val="accent1"/>
                  </a:solidFill>
                  <a:cs typeface="Times New Roman" panose="02020603050405020304" pitchFamily="18" charset="0"/>
                </a:rPr>
                <a:t>系統價值</a:t>
              </a:r>
              <a:endParaRPr lang="en-US" altLang="zh-CN" sz="1600" b="1" kern="100" dirty="0">
                <a:solidFill>
                  <a:schemeClr val="accent1"/>
                </a:solidFill>
                <a:cs typeface="Times New Roman" panose="02020603050405020304" pitchFamily="18" charset="0"/>
              </a:endParaRPr>
            </a:p>
          </p:txBody>
        </p:sp>
        <p:grpSp>
          <p:nvGrpSpPr>
            <p:cNvPr id="5" name="群組 4"/>
            <p:cNvGrpSpPr/>
            <p:nvPr/>
          </p:nvGrpSpPr>
          <p:grpSpPr>
            <a:xfrm>
              <a:off x="2212768" y="3620191"/>
              <a:ext cx="915880" cy="901533"/>
              <a:chOff x="1165573" y="3795318"/>
              <a:chExt cx="915880" cy="901533"/>
            </a:xfrm>
          </p:grpSpPr>
          <p:sp>
            <p:nvSpPr>
              <p:cNvPr id="70" name="椭圆 69">
                <a:extLst>
                  <a:ext uri="{FF2B5EF4-FFF2-40B4-BE49-F238E27FC236}">
                    <a16:creationId xmlns:a16="http://schemas.microsoft.com/office/drawing/2014/main" id="{DF635A64-F7E9-418B-8EA0-610EA9677B25}"/>
                  </a:ext>
                </a:extLst>
              </p:cNvPr>
              <p:cNvSpPr/>
              <p:nvPr/>
            </p:nvSpPr>
            <p:spPr>
              <a:xfrm>
                <a:off x="1165573" y="3795318"/>
                <a:ext cx="915880"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AutoShape 112">
                <a:extLst>
                  <a:ext uri="{FF2B5EF4-FFF2-40B4-BE49-F238E27FC236}">
                    <a16:creationId xmlns:a16="http://schemas.microsoft.com/office/drawing/2014/main" id="{8B441F98-36FF-4C34-AFD5-99EDAC0C86C8}"/>
                  </a:ext>
                </a:extLst>
              </p:cNvPr>
              <p:cNvSpPr>
                <a:spLocks/>
              </p:cNvSpPr>
              <p:nvPr/>
            </p:nvSpPr>
            <p:spPr bwMode="auto">
              <a:xfrm>
                <a:off x="1403173" y="3988930"/>
                <a:ext cx="514313" cy="51431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sp>
        <p:nvSpPr>
          <p:cNvPr id="2" name="TextBox 1">
            <a:extLst>
              <a:ext uri="{FF2B5EF4-FFF2-40B4-BE49-F238E27FC236}">
                <a16:creationId xmlns:a16="http://schemas.microsoft.com/office/drawing/2014/main" id="{08976581-D746-4471-B330-64BFA1BBF6E8}"/>
              </a:ext>
            </a:extLst>
          </p:cNvPr>
          <p:cNvSpPr txBox="1"/>
          <p:nvPr/>
        </p:nvSpPr>
        <p:spPr>
          <a:xfrm>
            <a:off x="404586" y="1905714"/>
            <a:ext cx="75448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zh-TW" altLang="en-US" b="1" dirty="0" smtClean="0">
                <a:solidFill>
                  <a:srgbClr val="222B34"/>
                </a:solidFill>
                <a:latin typeface="Segoe UI"/>
                <a:cs typeface="Segoe UI"/>
              </a:rPr>
              <a:t>幫助資料蒐集者做</a:t>
            </a:r>
            <a:r>
              <a:rPr lang="zh-TW" altLang="en-US" b="1" dirty="0">
                <a:solidFill>
                  <a:srgbClr val="FF0000"/>
                </a:solidFill>
                <a:latin typeface="Segoe UI"/>
                <a:cs typeface="Segoe UI"/>
              </a:rPr>
              <a:t>例行性/提供新服務時</a:t>
            </a:r>
            <a:r>
              <a:rPr lang="zh-TW" altLang="en-US" b="1" dirty="0">
                <a:solidFill>
                  <a:srgbClr val="222B34"/>
                </a:solidFill>
                <a:latin typeface="Segoe UI"/>
                <a:cs typeface="Segoe UI"/>
              </a:rPr>
              <a:t>的檢查以及資料</a:t>
            </a:r>
            <a:r>
              <a:rPr lang="zh-TW" altLang="en-US" b="1" dirty="0" smtClean="0">
                <a:solidFill>
                  <a:srgbClr val="222B34"/>
                </a:solidFill>
                <a:latin typeface="Segoe UI"/>
                <a:cs typeface="Segoe UI"/>
              </a:rPr>
              <a:t>留存</a:t>
            </a:r>
            <a:r>
              <a:rPr lang="zh-TW" altLang="en-US" b="1" dirty="0" smtClean="0">
                <a:solidFill>
                  <a:srgbClr val="FF0000"/>
                </a:solidFill>
                <a:latin typeface="Segoe UI"/>
                <a:cs typeface="Segoe UI"/>
              </a:rPr>
              <a:t>以利</a:t>
            </a:r>
            <a:r>
              <a:rPr lang="zh-TW" altLang="en-US" b="1" dirty="0">
                <a:solidFill>
                  <a:srgbClr val="222B34"/>
                </a:solidFill>
                <a:latin typeface="Segoe UI"/>
                <a:cs typeface="Segoe UI"/>
              </a:rPr>
              <a:t>查核</a:t>
            </a:r>
            <a:r>
              <a:rPr lang="en-US" altLang="zh-TW" b="1" dirty="0" smtClean="0">
                <a:solidFill>
                  <a:srgbClr val="FF0000"/>
                </a:solidFill>
                <a:latin typeface="微软雅黑"/>
                <a:cs typeface="Segoe UI"/>
              </a:rPr>
              <a:t>​</a:t>
            </a:r>
            <a:endParaRPr lang="zh-TW" altLang="en-US" dirty="0">
              <a:solidFill>
                <a:srgbClr val="FF0000"/>
              </a:solidFill>
            </a:endParaRPr>
          </a:p>
        </p:txBody>
      </p:sp>
      <p:sp>
        <p:nvSpPr>
          <p:cNvPr id="3" name="TextBox 2">
            <a:extLst>
              <a:ext uri="{FF2B5EF4-FFF2-40B4-BE49-F238E27FC236}">
                <a16:creationId xmlns:a16="http://schemas.microsoft.com/office/drawing/2014/main" id="{280B679C-CD04-4E54-9967-71E944F2181F}"/>
              </a:ext>
            </a:extLst>
          </p:cNvPr>
          <p:cNvSpPr txBox="1"/>
          <p:nvPr/>
        </p:nvSpPr>
        <p:spPr>
          <a:xfrm>
            <a:off x="451969" y="2481672"/>
            <a:ext cx="548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TW" altLang="en-US" b="1" dirty="0">
                <a:latin typeface="Noto Sans TC"/>
              </a:rPr>
              <a:t>自動化顯示</a:t>
            </a:r>
            <a:r>
              <a:rPr lang="zh-TW" altLang="en-US" b="1" dirty="0">
                <a:solidFill>
                  <a:srgbClr val="FF0000"/>
                </a:solidFill>
                <a:latin typeface="Noto Sans TC"/>
              </a:rPr>
              <a:t>風險評估</a:t>
            </a:r>
            <a:r>
              <a:rPr lang="zh-TW" altLang="en-US" b="1" dirty="0">
                <a:solidFill>
                  <a:srgbClr val="222B34"/>
                </a:solidFill>
                <a:latin typeface="Segoe UI"/>
                <a:cs typeface="Segoe UI"/>
              </a:rPr>
              <a:t>項目</a:t>
            </a:r>
            <a:endParaRPr lang="zh-TW" b="1" dirty="0">
              <a:solidFill>
                <a:srgbClr val="222B34"/>
              </a:solidFill>
              <a:latin typeface="Segoe UI"/>
              <a:cs typeface="Segoe UI"/>
            </a:endParaRPr>
          </a:p>
        </p:txBody>
      </p:sp>
      <p:sp>
        <p:nvSpPr>
          <p:cNvPr id="4" name="椭圆 14">
            <a:extLst>
              <a:ext uri="{FF2B5EF4-FFF2-40B4-BE49-F238E27FC236}">
                <a16:creationId xmlns:a16="http://schemas.microsoft.com/office/drawing/2014/main" id="{DCA5458F-6139-49A9-8733-9C2977918EB4}"/>
              </a:ext>
            </a:extLst>
          </p:cNvPr>
          <p:cNvSpPr/>
          <p:nvPr/>
        </p:nvSpPr>
        <p:spPr>
          <a:xfrm>
            <a:off x="7824033" y="28130"/>
            <a:ext cx="948775" cy="896482"/>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30">
            <a:extLst>
              <a:ext uri="{FF2B5EF4-FFF2-40B4-BE49-F238E27FC236}">
                <a16:creationId xmlns:a16="http://schemas.microsoft.com/office/drawing/2014/main" id="{B2040AC6-D0BC-4ACD-8B72-8E24F0580527}"/>
              </a:ext>
            </a:extLst>
          </p:cNvPr>
          <p:cNvSpPr/>
          <p:nvPr/>
        </p:nvSpPr>
        <p:spPr>
          <a:xfrm>
            <a:off x="7949473" y="272723"/>
            <a:ext cx="697627" cy="400110"/>
          </a:xfrm>
          <a:prstGeom prst="rect">
            <a:avLst/>
          </a:prstGeom>
        </p:spPr>
        <p:txBody>
          <a:bodyPr wrap="none" anchor="t">
            <a:spAutoFit/>
          </a:bodyPr>
          <a:lstStyle/>
          <a:p>
            <a:pPr>
              <a:spcAft>
                <a:spcPts val="0"/>
              </a:spcAft>
            </a:pPr>
            <a:r>
              <a:rPr lang="zh-TW" altLang="en-US" sz="2000" b="1" kern="100">
                <a:solidFill>
                  <a:srgbClr val="FFFFFF"/>
                </a:solidFill>
                <a:latin typeface="+mn-ea"/>
                <a:cs typeface="Times New Roman"/>
              </a:rPr>
              <a:t>目標</a:t>
            </a:r>
            <a:endParaRPr lang="zh-TW" altLang="en-US" sz="2000" b="1" kern="100">
              <a:solidFill>
                <a:srgbClr val="FFFFFF"/>
              </a:solidFill>
              <a:latin typeface="+mn-ea"/>
              <a:cs typeface="Times New Roman" panose="02020603050405020304" pitchFamily="18" charset="0"/>
            </a:endParaRPr>
          </a:p>
        </p:txBody>
      </p:sp>
      <p:sp>
        <p:nvSpPr>
          <p:cNvPr id="12" name="TextBox 2">
            <a:extLst>
              <a:ext uri="{FF2B5EF4-FFF2-40B4-BE49-F238E27FC236}">
                <a16:creationId xmlns:a16="http://schemas.microsoft.com/office/drawing/2014/main" id="{280B679C-CD04-4E54-9967-71E944F2181F}"/>
              </a:ext>
            </a:extLst>
          </p:cNvPr>
          <p:cNvSpPr txBox="1"/>
          <p:nvPr/>
        </p:nvSpPr>
        <p:spPr>
          <a:xfrm>
            <a:off x="451969" y="3121381"/>
            <a:ext cx="5484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TW" altLang="en-US" b="1" dirty="0" smtClean="0">
                <a:latin typeface="Noto Sans TC"/>
              </a:rPr>
              <a:t>幫助資料蒐集者評估</a:t>
            </a:r>
            <a:r>
              <a:rPr lang="zh-TW" altLang="en-US" b="1" dirty="0">
                <a:solidFill>
                  <a:srgbClr val="222B34"/>
                </a:solidFill>
                <a:latin typeface="Segoe UI"/>
                <a:cs typeface="Segoe UI"/>
              </a:rPr>
              <a:t>是否有</a:t>
            </a:r>
            <a:r>
              <a:rPr lang="zh-TW" altLang="en-US" b="1" dirty="0" smtClean="0">
                <a:solidFill>
                  <a:srgbClr val="FF0000"/>
                </a:solidFill>
                <a:latin typeface="Noto Sans TC"/>
              </a:rPr>
              <a:t>符合</a:t>
            </a:r>
            <a:r>
              <a:rPr lang="en-US" altLang="zh-TW" b="1" dirty="0" smtClean="0">
                <a:solidFill>
                  <a:srgbClr val="FF0000"/>
                </a:solidFill>
                <a:latin typeface="Noto Sans TC"/>
              </a:rPr>
              <a:t>GDPR</a:t>
            </a:r>
            <a:r>
              <a:rPr lang="zh-TW" altLang="en-US" b="1" dirty="0" smtClean="0">
                <a:solidFill>
                  <a:srgbClr val="FF0000"/>
                </a:solidFill>
                <a:latin typeface="Noto Sans TC"/>
              </a:rPr>
              <a:t>中的</a:t>
            </a:r>
            <a:r>
              <a:rPr lang="zh-TW" altLang="en-US" b="1" dirty="0">
                <a:solidFill>
                  <a:srgbClr val="FF0000"/>
                </a:solidFill>
                <a:latin typeface="Noto Sans TC"/>
              </a:rPr>
              <a:t>要求</a:t>
            </a:r>
            <a:endParaRPr lang="zh-TW" dirty="0">
              <a:solidFill>
                <a:srgbClr val="FF0000"/>
              </a:solidFill>
            </a:endParaRPr>
          </a:p>
        </p:txBody>
      </p:sp>
    </p:spTree>
    <p:extLst>
      <p:ext uri="{BB962C8B-B14F-4D97-AF65-F5344CB8AC3E}">
        <p14:creationId xmlns:p14="http://schemas.microsoft.com/office/powerpoint/2010/main" val="176203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ppt_x</p:attrName>
                                        </p:attrNameLst>
                                      </p:cBhvr>
                                      <p:tavLst>
                                        <p:tav tm="0">
                                          <p:val>
                                            <p:strVal val="#ppt_x"/>
                                          </p:val>
                                        </p:tav>
                                        <p:tav tm="100000">
                                          <p:val>
                                            <p:strVal val="#ppt_x"/>
                                          </p:val>
                                        </p:tav>
                                      </p:tavLst>
                                    </p:anim>
                                    <p:anim calcmode="lin" valueType="num">
                                      <p:cBhvr>
                                        <p:cTn id="16"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a:extLst>
              <a:ext uri="{FF2B5EF4-FFF2-40B4-BE49-F238E27FC236}">
                <a16:creationId xmlns:a16="http://schemas.microsoft.com/office/drawing/2014/main" id="{27845620-1BD2-4CB4-A849-1D6F71C83D3D}"/>
              </a:ext>
            </a:extLst>
          </p:cNvPr>
          <p:cNvSpPr/>
          <p:nvPr/>
        </p:nvSpPr>
        <p:spPr>
          <a:xfrm>
            <a:off x="548640" y="622554"/>
            <a:ext cx="8046720" cy="4098798"/>
          </a:xfrm>
          <a:prstGeom prst="round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126779" y="2073483"/>
            <a:ext cx="2031325" cy="646331"/>
          </a:xfrm>
          <a:prstGeom prst="rect">
            <a:avLst/>
          </a:prstGeom>
        </p:spPr>
        <p:txBody>
          <a:bodyPr wrap="none" anchor="t">
            <a:spAutoFit/>
          </a:bodyPr>
          <a:lstStyle/>
          <a:p>
            <a:pPr>
              <a:spcAft>
                <a:spcPts val="0"/>
              </a:spcAft>
            </a:pPr>
            <a:r>
              <a:rPr lang="zh-TW" altLang="en-US" sz="3600" b="1" kern="100" dirty="0" smtClean="0">
                <a:solidFill>
                  <a:schemeClr val="accent1"/>
                </a:solidFill>
                <a:latin typeface="+mn-ea"/>
                <a:cs typeface="Times New Roman"/>
              </a:rPr>
              <a:t>開發工具</a:t>
            </a:r>
            <a:endParaRPr lang="en-US" altLang="zh-CN" sz="3600" b="1" kern="100" dirty="0">
              <a:solidFill>
                <a:schemeClr val="accent1"/>
              </a:solidFill>
              <a:latin typeface="+mn-ea"/>
              <a:cs typeface="Times New Roman"/>
            </a:endParaRPr>
          </a:p>
        </p:txBody>
      </p:sp>
      <p:pic>
        <p:nvPicPr>
          <p:cNvPr id="2" name="圖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9508" y="1902443"/>
            <a:ext cx="1331190" cy="1331190"/>
          </a:xfrm>
          <a:prstGeom prst="rect">
            <a:avLst/>
          </a:prstGeom>
        </p:spPr>
      </p:pic>
    </p:spTree>
    <p:extLst>
      <p:ext uri="{BB962C8B-B14F-4D97-AF65-F5344CB8AC3E}">
        <p14:creationId xmlns:p14="http://schemas.microsoft.com/office/powerpoint/2010/main" val="2870449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clipart&#10;&#10;Description generated with very high confidence">
            <a:extLst>
              <a:ext uri="{FF2B5EF4-FFF2-40B4-BE49-F238E27FC236}">
                <a16:creationId xmlns:a16="http://schemas.microsoft.com/office/drawing/2014/main" id="{E3447F40-CCFB-4BE6-B76C-817440754A98}"/>
              </a:ext>
            </a:extLst>
          </p:cNvPr>
          <p:cNvPicPr>
            <a:picLocks noChangeAspect="1"/>
          </p:cNvPicPr>
          <p:nvPr/>
        </p:nvPicPr>
        <p:blipFill>
          <a:blip r:embed="rId3"/>
          <a:stretch>
            <a:fillRect/>
          </a:stretch>
        </p:blipFill>
        <p:spPr>
          <a:xfrm>
            <a:off x="3540101" y="3008922"/>
            <a:ext cx="1981200" cy="1104900"/>
          </a:xfrm>
          <a:prstGeom prst="rect">
            <a:avLst/>
          </a:prstGeom>
        </p:spPr>
      </p:pic>
      <p:pic>
        <p:nvPicPr>
          <p:cNvPr id="4" name="Picture 4">
            <a:extLst>
              <a:ext uri="{FF2B5EF4-FFF2-40B4-BE49-F238E27FC236}">
                <a16:creationId xmlns:a16="http://schemas.microsoft.com/office/drawing/2014/main" id="{7CA5861E-0AAE-483F-8885-FF288CBAD25C}"/>
              </a:ext>
            </a:extLst>
          </p:cNvPr>
          <p:cNvPicPr>
            <a:picLocks noChangeAspect="1"/>
          </p:cNvPicPr>
          <p:nvPr/>
        </p:nvPicPr>
        <p:blipFill>
          <a:blip r:embed="rId4"/>
          <a:stretch>
            <a:fillRect/>
          </a:stretch>
        </p:blipFill>
        <p:spPr>
          <a:xfrm>
            <a:off x="6022689" y="2741127"/>
            <a:ext cx="2398486" cy="1249463"/>
          </a:xfrm>
          <a:prstGeom prst="rect">
            <a:avLst/>
          </a:prstGeom>
        </p:spPr>
      </p:pic>
      <p:pic>
        <p:nvPicPr>
          <p:cNvPr id="6" name="Picture 6">
            <a:extLst>
              <a:ext uri="{FF2B5EF4-FFF2-40B4-BE49-F238E27FC236}">
                <a16:creationId xmlns:a16="http://schemas.microsoft.com/office/drawing/2014/main" id="{E5B8C770-789E-4BFF-B8FA-A7C752BFDC66}"/>
              </a:ext>
            </a:extLst>
          </p:cNvPr>
          <p:cNvPicPr>
            <a:picLocks noChangeAspect="1"/>
          </p:cNvPicPr>
          <p:nvPr/>
        </p:nvPicPr>
        <p:blipFill>
          <a:blip r:embed="rId5"/>
          <a:stretch>
            <a:fillRect/>
          </a:stretch>
        </p:blipFill>
        <p:spPr>
          <a:xfrm>
            <a:off x="3413026" y="986971"/>
            <a:ext cx="2108202" cy="1746504"/>
          </a:xfrm>
          <a:prstGeom prst="rect">
            <a:avLst/>
          </a:prstGeom>
        </p:spPr>
      </p:pic>
      <p:pic>
        <p:nvPicPr>
          <p:cNvPr id="3" name="Picture 4">
            <a:extLst>
              <a:ext uri="{FF2B5EF4-FFF2-40B4-BE49-F238E27FC236}">
                <a16:creationId xmlns:a16="http://schemas.microsoft.com/office/drawing/2014/main" id="{3FCDD7CF-4FAE-4B15-BC4E-651A4E5A051D}"/>
              </a:ext>
            </a:extLst>
          </p:cNvPr>
          <p:cNvPicPr>
            <a:picLocks noChangeAspect="1"/>
          </p:cNvPicPr>
          <p:nvPr/>
        </p:nvPicPr>
        <p:blipFill>
          <a:blip r:embed="rId6"/>
          <a:stretch>
            <a:fillRect/>
          </a:stretch>
        </p:blipFill>
        <p:spPr>
          <a:xfrm>
            <a:off x="419332" y="3232420"/>
            <a:ext cx="2743200" cy="813816"/>
          </a:xfrm>
          <a:prstGeom prst="rect">
            <a:avLst/>
          </a:prstGeom>
        </p:spPr>
      </p:pic>
      <p:sp>
        <p:nvSpPr>
          <p:cNvPr id="8" name="椭圆 14">
            <a:extLst>
              <a:ext uri="{FF2B5EF4-FFF2-40B4-BE49-F238E27FC236}">
                <a16:creationId xmlns:a16="http://schemas.microsoft.com/office/drawing/2014/main" id="{F4B759FF-9C75-44B2-B6F6-B7B67A0EEC40}"/>
              </a:ext>
            </a:extLst>
          </p:cNvPr>
          <p:cNvSpPr/>
          <p:nvPr/>
        </p:nvSpPr>
        <p:spPr>
          <a:xfrm>
            <a:off x="7741316" y="43169"/>
            <a:ext cx="1187610" cy="1152376"/>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30">
            <a:extLst>
              <a:ext uri="{FF2B5EF4-FFF2-40B4-BE49-F238E27FC236}">
                <a16:creationId xmlns:a16="http://schemas.microsoft.com/office/drawing/2014/main" id="{3695C94B-5A51-4B0A-B9AB-83C3265D00F0}"/>
              </a:ext>
            </a:extLst>
          </p:cNvPr>
          <p:cNvSpPr/>
          <p:nvPr/>
        </p:nvSpPr>
        <p:spPr>
          <a:xfrm>
            <a:off x="7688191" y="416048"/>
            <a:ext cx="1287532" cy="400110"/>
          </a:xfrm>
          <a:prstGeom prst="rect">
            <a:avLst/>
          </a:prstGeom>
        </p:spPr>
        <p:txBody>
          <a:bodyPr wrap="none" anchor="t">
            <a:spAutoFit/>
          </a:bodyPr>
          <a:lstStyle/>
          <a:p>
            <a:r>
              <a:rPr lang="zh-TW" altLang="en-US" sz="2000" b="1" kern="100">
                <a:solidFill>
                  <a:srgbClr val="FFFFFF"/>
                </a:solidFill>
                <a:latin typeface="+mn-ea"/>
                <a:cs typeface="Times New Roman"/>
              </a:rPr>
              <a:t> 開發工具</a:t>
            </a:r>
          </a:p>
        </p:txBody>
      </p:sp>
    </p:spTree>
    <p:extLst>
      <p:ext uri="{BB962C8B-B14F-4D97-AF65-F5344CB8AC3E}">
        <p14:creationId xmlns:p14="http://schemas.microsoft.com/office/powerpoint/2010/main" val="35070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3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3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ound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126779" y="2073483"/>
            <a:ext cx="2031325" cy="646331"/>
          </a:xfrm>
          <a:prstGeom prst="rect">
            <a:avLst/>
          </a:prstGeom>
        </p:spPr>
        <p:txBody>
          <a:bodyPr wrap="none" anchor="t">
            <a:spAutoFit/>
          </a:bodyPr>
          <a:lstStyle/>
          <a:p>
            <a:pPr>
              <a:spcAft>
                <a:spcPts val="0"/>
              </a:spcAft>
            </a:pPr>
            <a:r>
              <a:rPr lang="zh-TW" altLang="en-US" sz="3600" b="1" kern="100" dirty="0" smtClean="0">
                <a:solidFill>
                  <a:schemeClr val="accent1"/>
                </a:solidFill>
                <a:latin typeface="+mn-ea"/>
                <a:cs typeface="Times New Roman"/>
              </a:rPr>
              <a:t>主要</a:t>
            </a:r>
            <a:r>
              <a:rPr lang="zh-TW" altLang="en-US" sz="3600" b="1" kern="100" dirty="0">
                <a:solidFill>
                  <a:schemeClr val="accent1"/>
                </a:solidFill>
                <a:latin typeface="+mn-ea"/>
                <a:cs typeface="Times New Roman"/>
              </a:rPr>
              <a:t>功能</a:t>
            </a:r>
            <a:endParaRPr lang="en-US" altLang="zh-CN" sz="3600" b="1" kern="100" dirty="0">
              <a:solidFill>
                <a:schemeClr val="accent1"/>
              </a:solidFill>
              <a:latin typeface="+mn-ea"/>
              <a:cs typeface="Times New Roman"/>
            </a:endParaRPr>
          </a:p>
        </p:txBody>
      </p:sp>
      <p:pic>
        <p:nvPicPr>
          <p:cNvPr id="2" name="圖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29508" y="1902443"/>
            <a:ext cx="1331190" cy="1331190"/>
          </a:xfrm>
          <a:prstGeom prst="rect">
            <a:avLst/>
          </a:prstGeom>
        </p:spPr>
      </p:pic>
    </p:spTree>
    <p:extLst>
      <p:ext uri="{BB962C8B-B14F-4D97-AF65-F5344CB8AC3E}">
        <p14:creationId xmlns:p14="http://schemas.microsoft.com/office/powerpoint/2010/main" val="1855080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沉稳简约1">
      <a:dk1>
        <a:sysClr val="windowText" lastClr="000000"/>
      </a:dk1>
      <a:lt1>
        <a:sysClr val="window" lastClr="FFFFFF"/>
      </a:lt1>
      <a:dk2>
        <a:srgbClr val="44546A"/>
      </a:dk2>
      <a:lt2>
        <a:srgbClr val="E7E6E6"/>
      </a:lt2>
      <a:accent1>
        <a:srgbClr val="222B34"/>
      </a:accent1>
      <a:accent2>
        <a:srgbClr val="F6F4F7"/>
      </a:accent2>
      <a:accent3>
        <a:srgbClr val="A5A5A5"/>
      </a:accent3>
      <a:accent4>
        <a:srgbClr val="FFC000"/>
      </a:accent4>
      <a:accent5>
        <a:srgbClr val="5B9BD5"/>
      </a:accent5>
      <a:accent6>
        <a:srgbClr val="70AD47"/>
      </a:accent6>
      <a:hlink>
        <a:srgbClr val="000000"/>
      </a:hlink>
      <a:folHlink>
        <a:srgbClr val="954F72"/>
      </a:folHlink>
    </a:clrScheme>
    <a:fontScheme name="自定义 1">
      <a:majorFont>
        <a:latin typeface="Arial"/>
        <a:ea typeface="微软雅黑"/>
        <a:cs typeface=""/>
      </a:majorFont>
      <a:minorFont>
        <a:latin typeface="Calibri Ligh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TotalTime>
  <Words>991</Words>
  <Application>Microsoft Office PowerPoint</Application>
  <PresentationFormat>如螢幕大小 (16:9)</PresentationFormat>
  <Paragraphs>117</Paragraphs>
  <Slides>18</Slides>
  <Notes>13</Notes>
  <HiddenSlides>0</HiddenSlides>
  <MMClips>1</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18</vt:i4>
      </vt:variant>
    </vt:vector>
  </HeadingPairs>
  <TitlesOfParts>
    <vt:vector size="31" baseType="lpstr">
      <vt:lpstr>Gill Sans</vt:lpstr>
      <vt:lpstr>Microsoft YaHei</vt:lpstr>
      <vt:lpstr>Microsoft YaHei</vt:lpstr>
      <vt:lpstr>Noto Sans TC</vt:lpstr>
      <vt:lpstr>宋体</vt:lpstr>
      <vt:lpstr>微軟正黑體</vt:lpstr>
      <vt:lpstr>新細明體</vt:lpstr>
      <vt:lpstr>Arial</vt:lpstr>
      <vt:lpstr>Calibri</vt:lpstr>
      <vt:lpstr>Calibri Light</vt:lpstr>
      <vt:lpstr>Segoe UI</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汝瑩 顏</cp:lastModifiedBy>
  <cp:revision>77</cp:revision>
  <dcterms:created xsi:type="dcterms:W3CDTF">2017-10-30T02:36:03Z</dcterms:created>
  <dcterms:modified xsi:type="dcterms:W3CDTF">2019-05-29T06:11:04Z</dcterms:modified>
</cp:coreProperties>
</file>